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82"/>
  </p:notesMasterIdLst>
  <p:sldIdLst>
    <p:sldId id="256" r:id="rId2"/>
    <p:sldId id="524" r:id="rId3"/>
    <p:sldId id="364" r:id="rId4"/>
    <p:sldId id="564" r:id="rId5"/>
    <p:sldId id="565" r:id="rId6"/>
    <p:sldId id="566" r:id="rId7"/>
    <p:sldId id="567" r:id="rId8"/>
    <p:sldId id="568" r:id="rId9"/>
    <p:sldId id="503" r:id="rId10"/>
    <p:sldId id="504" r:id="rId11"/>
    <p:sldId id="569" r:id="rId12"/>
    <p:sldId id="570" r:id="rId13"/>
    <p:sldId id="651" r:id="rId14"/>
    <p:sldId id="652" r:id="rId15"/>
    <p:sldId id="573" r:id="rId16"/>
    <p:sldId id="654" r:id="rId17"/>
    <p:sldId id="653" r:id="rId18"/>
    <p:sldId id="575" r:id="rId19"/>
    <p:sldId id="576" r:id="rId20"/>
    <p:sldId id="606" r:id="rId21"/>
    <p:sldId id="577" r:id="rId22"/>
    <p:sldId id="578" r:id="rId23"/>
    <p:sldId id="582" r:id="rId24"/>
    <p:sldId id="584" r:id="rId25"/>
    <p:sldId id="598" r:id="rId26"/>
    <p:sldId id="599" r:id="rId27"/>
    <p:sldId id="600" r:id="rId28"/>
    <p:sldId id="602" r:id="rId29"/>
    <p:sldId id="603" r:id="rId30"/>
    <p:sldId id="669" r:id="rId31"/>
    <p:sldId id="604" r:id="rId32"/>
    <p:sldId id="605" r:id="rId33"/>
    <p:sldId id="629" r:id="rId34"/>
    <p:sldId id="622" r:id="rId35"/>
    <p:sldId id="632" r:id="rId36"/>
    <p:sldId id="630" r:id="rId37"/>
    <p:sldId id="633" r:id="rId38"/>
    <p:sldId id="634" r:id="rId39"/>
    <p:sldId id="658" r:id="rId40"/>
    <p:sldId id="636" r:id="rId41"/>
    <p:sldId id="637" r:id="rId42"/>
    <p:sldId id="638" r:id="rId43"/>
    <p:sldId id="659" r:id="rId44"/>
    <p:sldId id="631" r:id="rId45"/>
    <p:sldId id="660" r:id="rId46"/>
    <p:sldId id="661" r:id="rId47"/>
    <p:sldId id="641" r:id="rId48"/>
    <p:sldId id="662" r:id="rId49"/>
    <p:sldId id="663" r:id="rId50"/>
    <p:sldId id="643" r:id="rId51"/>
    <p:sldId id="644" r:id="rId52"/>
    <p:sldId id="645" r:id="rId53"/>
    <p:sldId id="647" r:id="rId54"/>
    <p:sldId id="646" r:id="rId55"/>
    <p:sldId id="664" r:id="rId56"/>
    <p:sldId id="650" r:id="rId57"/>
    <p:sldId id="655" r:id="rId58"/>
    <p:sldId id="665" r:id="rId59"/>
    <p:sldId id="493" r:id="rId60"/>
    <p:sldId id="494" r:id="rId61"/>
    <p:sldId id="495" r:id="rId62"/>
    <p:sldId id="496" r:id="rId63"/>
    <p:sldId id="497" r:id="rId64"/>
    <p:sldId id="498" r:id="rId65"/>
    <p:sldId id="667" r:id="rId66"/>
    <p:sldId id="500" r:id="rId67"/>
    <p:sldId id="501" r:id="rId68"/>
    <p:sldId id="502" r:id="rId69"/>
    <p:sldId id="586" r:id="rId70"/>
    <p:sldId id="587" r:id="rId71"/>
    <p:sldId id="588" r:id="rId72"/>
    <p:sldId id="666" r:id="rId73"/>
    <p:sldId id="590" r:id="rId74"/>
    <p:sldId id="592" r:id="rId75"/>
    <p:sldId id="593" r:id="rId76"/>
    <p:sldId id="594" r:id="rId77"/>
    <p:sldId id="657" r:id="rId78"/>
    <p:sldId id="668" r:id="rId79"/>
    <p:sldId id="595" r:id="rId80"/>
    <p:sldId id="596"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EB2E37"/>
    <a:srgbClr val="FF6A62"/>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72"/>
    <p:restoredTop sz="83351"/>
  </p:normalViewPr>
  <p:slideViewPr>
    <p:cSldViewPr snapToGrid="0">
      <p:cViewPr varScale="1">
        <p:scale>
          <a:sx n="140" d="100"/>
          <a:sy n="140" d="100"/>
        </p:scale>
        <p:origin x="32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9/4/25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a:t>
            </a:fld>
            <a:endParaRPr lang="es-ES_tradnl"/>
          </a:p>
        </p:txBody>
      </p:sp>
    </p:spTree>
    <p:extLst>
      <p:ext uri="{BB962C8B-B14F-4D97-AF65-F5344CB8AC3E}">
        <p14:creationId xmlns:p14="http://schemas.microsoft.com/office/powerpoint/2010/main" val="297975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73106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2819260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En un </a:t>
            </a:r>
            <a:r>
              <a:rPr lang="es-ES" sz="6000" dirty="0" err="1"/>
              <a:t>dataset</a:t>
            </a:r>
            <a:r>
              <a:rPr lang="es-ES" sz="6000" dirty="0"/>
              <a:t>, ya tenemos la probabilidad a la que pertenece. Es 1 en la clase que le pertenece.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4212631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6AF92-B3A3-A2F8-68CC-58B288E97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C0E4C9-D375-385A-BFAE-4FF32DD2E7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E40228-D402-4D1A-AE3C-D31AC1A4C61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En un </a:t>
            </a:r>
            <a:r>
              <a:rPr lang="es-ES" sz="6000" dirty="0" err="1"/>
              <a:t>dataset</a:t>
            </a:r>
            <a:r>
              <a:rPr lang="es-ES" sz="6000" dirty="0"/>
              <a:t>, ya tenemos la probabilidad a la que pertenece. Es 1 en la clase que le pertenece.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EB0422A-F0F2-C8EF-4B52-9748F7A3F71B}"/>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1183376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8D0B9-558F-BB0C-D569-70C5C65E92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802E36-31AC-A137-CA2B-9A3A26406A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922D3-DB04-A865-AAD4-27CA7A3688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En un </a:t>
            </a:r>
            <a:r>
              <a:rPr lang="es-ES" sz="6000" dirty="0" err="1"/>
              <a:t>dataset</a:t>
            </a:r>
            <a:r>
              <a:rPr lang="es-ES" sz="6000" dirty="0"/>
              <a:t>, ya tenemos la probabilidad a la que pertenece. Es 1 en la clase que le pertenece.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F437672-56A3-81C1-2BFF-2DA86336A009}"/>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283271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3898950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C8E1A-A0EE-2739-E003-7744BE03C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0CABA5-8706-E9EB-E438-1C4F1EC572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425DBF-8DFE-E840-7B9C-2E5EC823B7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233F9DB-C8C3-A79E-1915-F138E4AA6848}"/>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1426145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0321F-FF28-3815-AB1A-2F0C5583E9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36C364-3414-BB21-32F0-9A88CE28AA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4EF4AF-2892-B790-B72F-1C58922CA1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80244DA-D049-BE7D-AE22-EFC7DDFC1E72}"/>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3895879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Esta regresión siempre va a formar una curva con forma sigmoidea. E independientemente del valor de x, siempre estará contenido entre 0 y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1969849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indent="0">
              <a:buNone/>
            </a:pPr>
            <a:r>
              <a:rPr lang="es-ES_tradnl" sz="6000" dirty="0"/>
              <a:t>Esto nos permite que ver qué incremento de una unidad de x, cambia el </a:t>
            </a:r>
            <a:r>
              <a:rPr lang="es-ES_tradnl" sz="6000" b="1" dirty="0" err="1">
                <a:solidFill>
                  <a:schemeClr val="accent3"/>
                </a:solidFill>
              </a:rPr>
              <a:t>logit</a:t>
            </a:r>
            <a:r>
              <a:rPr lang="es-ES_tradnl" sz="6000" dirty="0"/>
              <a:t> en w</a:t>
            </a:r>
            <a:r>
              <a:rPr lang="es-ES_tradnl" sz="6000" baseline="-25000" dirty="0"/>
              <a:t>0</a:t>
            </a:r>
            <a:r>
              <a:rPr lang="es-ES_tradnl" sz="6000" dirty="0"/>
              <a:t> unidades. Equivalentemente multiplica la chance en e</a:t>
            </a:r>
            <a:r>
              <a:rPr lang="es-ES_tradnl" sz="6000" baseline="30000" dirty="0"/>
              <a:t>w0</a:t>
            </a:r>
            <a:r>
              <a:rPr lang="es-ES_tradnl" sz="6000" dirty="0"/>
              <a:t>.</a:t>
            </a:r>
          </a:p>
          <a:p>
            <a:pPr marL="0" indent="0">
              <a:buNone/>
            </a:pPr>
            <a:r>
              <a:rPr lang="es-ES_tradnl" sz="6000" dirty="0"/>
              <a:t>Pero, la cantidad de p(x) al aumentar x en una unidad, al no ser lineal, depende del valor actual de 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111206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714C9-916B-CF44-268D-30F1CB094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AD210-207A-DEE6-44D4-54DBAB7CA0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7F55CD-28CE-F7CD-54E3-D31CDB15CC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8A967C3-F59E-A1EC-EE9E-96AAD58629FB}"/>
              </a:ext>
            </a:extLst>
          </p:cNvPr>
          <p:cNvSpPr>
            <a:spLocks noGrp="1"/>
          </p:cNvSpPr>
          <p:nvPr>
            <p:ph type="sldNum" sz="quarter" idx="5"/>
          </p:nvPr>
        </p:nvSpPr>
        <p:spPr/>
        <p:txBody>
          <a:bodyPr/>
          <a:lstStyle/>
          <a:p>
            <a:fld id="{10A8952F-1C0B-F641-899D-BA69BEE8A7E7}" type="slidenum">
              <a:rPr lang="es-ES_tradnl" smtClean="0"/>
              <a:t>2</a:t>
            </a:fld>
            <a:endParaRPr lang="es-ES_tradnl"/>
          </a:p>
        </p:txBody>
      </p:sp>
    </p:spTree>
    <p:extLst>
      <p:ext uri="{BB962C8B-B14F-4D97-AF65-F5344CB8AC3E}">
        <p14:creationId xmlns:p14="http://schemas.microsoft.com/office/powerpoint/2010/main" val="3019467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Dado que el </a:t>
            </a:r>
            <a:r>
              <a:rPr lang="es-ES_tradnl" sz="6000" b="1" dirty="0" err="1">
                <a:solidFill>
                  <a:schemeClr val="accent3"/>
                </a:solidFill>
              </a:rPr>
              <a:t>logit</a:t>
            </a:r>
            <a:r>
              <a:rPr lang="es-ES_tradnl" sz="6000" dirty="0"/>
              <a:t> es una función lineal, si observamos la frontera de clasificación para un caso con dos atributos de entrada:</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8000" dirty="0"/>
              <a:t>Que es lo que se conoce como un clasificador lineal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3324189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La intuición básica detrás de la máxima verosimilitud es que buscamos estimaciones para b y w</a:t>
                </a:r>
                <a:r>
                  <a:rPr lang="es-ES_tradnl" sz="6000" baseline="-25000" dirty="0"/>
                  <a:t>0</a:t>
                </a:r>
                <a:r>
                  <a:rPr lang="es-ES_tradnl" sz="6000" dirty="0"/>
                  <a:t> tales que la probabilidad prevista p(x</a:t>
                </a:r>
                <a:r>
                  <a:rPr lang="es-ES_tradnl" sz="6000" baseline="-25000" dirty="0"/>
                  <a:t>i</a:t>
                </a:r>
                <a:r>
                  <a:rPr lang="es-ES_tradnl" sz="6000" dirty="0"/>
                  <a:t>) de todos los valores del </a:t>
                </a:r>
                <a:r>
                  <a:rPr lang="es-ES_tradnl" sz="6000" dirty="0" err="1"/>
                  <a:t>dataset</a:t>
                </a:r>
                <a:r>
                  <a:rPr lang="es-ES_tradnl" sz="6000" dirty="0"/>
                  <a:t>, utilizando </a:t>
                </a:r>
                <a14:m>
                  <m:oMath xmlns:m="http://schemas.openxmlformats.org/officeDocument/2006/math">
                    <m:r>
                      <a:rPr lang="es-ES_tradnl" sz="6000" b="0" i="1" smtClean="0">
                        <a:latin typeface="Cambria Math" panose="02040503050406030204" pitchFamily="18" charset="0"/>
                      </a:rPr>
                      <m:t>𝑝</m:t>
                    </m:r>
                    <m:d>
                      <m:dPr>
                        <m:ctrlPr>
                          <a:rPr lang="es-ES_tradnl" sz="6000" b="0" i="1" smtClean="0">
                            <a:latin typeface="Cambria Math" panose="02040503050406030204" pitchFamily="18" charset="0"/>
                          </a:rPr>
                        </m:ctrlPr>
                      </m:dPr>
                      <m:e>
                        <m:r>
                          <a:rPr lang="es-ES_tradnl" sz="6000" b="0" i="1" smtClean="0">
                            <a:latin typeface="Cambria Math" panose="02040503050406030204" pitchFamily="18" charset="0"/>
                          </a:rPr>
                          <m:t>𝑥</m:t>
                        </m:r>
                      </m:e>
                    </m:d>
                    <m:r>
                      <a:rPr lang="es-ES_tradnl" sz="6000" b="0" i="1" smtClean="0">
                        <a:latin typeface="Cambria Math" panose="02040503050406030204" pitchFamily="18" charset="0"/>
                      </a:rPr>
                      <m:t>=</m:t>
                    </m:r>
                    <m:f>
                      <m:fPr>
                        <m:ctrlPr>
                          <a:rPr lang="es-ES_tradnl" sz="6000" b="0" i="1" smtClean="0">
                            <a:latin typeface="Cambria Math" panose="02040503050406030204" pitchFamily="18" charset="0"/>
                          </a:rPr>
                        </m:ctrlPr>
                      </m:fPr>
                      <m:num>
                        <m:sSup>
                          <m:sSupPr>
                            <m:ctrlPr>
                              <a:rPr lang="es-ES_tradnl" sz="6000" b="0" i="1" smtClean="0">
                                <a:latin typeface="Cambria Math" panose="02040503050406030204" pitchFamily="18" charset="0"/>
                              </a:rPr>
                            </m:ctrlPr>
                          </m:sSupPr>
                          <m:e>
                            <m:r>
                              <a:rPr lang="es-ES_tradnl" sz="6000" b="0" i="1" smtClean="0">
                                <a:latin typeface="Cambria Math" panose="02040503050406030204" pitchFamily="18" charset="0"/>
                              </a:rPr>
                              <m:t>𝑒</m:t>
                            </m:r>
                          </m:e>
                          <m:sup>
                            <m:r>
                              <a:rPr lang="es-ES_tradnl" sz="6000" i="1" smtClean="0">
                                <a:latin typeface="Cambria Math" panose="02040503050406030204" pitchFamily="18" charset="0"/>
                              </a:rPr>
                              <m:t>𝑏</m:t>
                            </m:r>
                            <m:r>
                              <a:rPr lang="es-ES_tradnl" sz="6000" i="1" smtClean="0">
                                <a:latin typeface="Cambria Math" panose="02040503050406030204" pitchFamily="18" charset="0"/>
                              </a:rPr>
                              <m:t>+</m:t>
                            </m:r>
                            <m:sSub>
                              <m:sSubPr>
                                <m:ctrlPr>
                                  <a:rPr lang="es-ES_tradnl" sz="6000" i="1" smtClean="0">
                                    <a:latin typeface="Cambria Math" panose="02040503050406030204" pitchFamily="18" charset="0"/>
                                  </a:rPr>
                                </m:ctrlPr>
                              </m:sSubPr>
                              <m:e>
                                <m:r>
                                  <a:rPr lang="es-ES_tradnl" sz="6000" i="1" smtClean="0">
                                    <a:latin typeface="Cambria Math" panose="02040503050406030204" pitchFamily="18" charset="0"/>
                                  </a:rPr>
                                  <m:t>𝑤</m:t>
                                </m:r>
                              </m:e>
                              <m:sub>
                                <m:r>
                                  <a:rPr lang="es-ES_tradnl" sz="6000" i="1" smtClean="0">
                                    <a:latin typeface="Cambria Math" panose="02040503050406030204" pitchFamily="18" charset="0"/>
                                  </a:rPr>
                                  <m:t>0</m:t>
                                </m:r>
                              </m:sub>
                            </m:sSub>
                            <m:r>
                              <a:rPr lang="es-ES_tradnl" sz="6000" i="1" smtClean="0">
                                <a:latin typeface="Cambria Math" panose="02040503050406030204" pitchFamily="18" charset="0"/>
                              </a:rPr>
                              <m:t>𝑥</m:t>
                            </m:r>
                          </m:sup>
                        </m:sSup>
                      </m:num>
                      <m:den>
                        <m:r>
                          <a:rPr lang="es-ES_tradnl" sz="6000" b="0" i="1" smtClean="0">
                            <a:latin typeface="Cambria Math" panose="02040503050406030204" pitchFamily="18" charset="0"/>
                          </a:rPr>
                          <m:t>1+</m:t>
                        </m:r>
                        <m:sSup>
                          <m:sSupPr>
                            <m:ctrlPr>
                              <a:rPr lang="es-ES_tradnl" sz="6000" i="1" smtClean="0">
                                <a:latin typeface="Cambria Math" panose="02040503050406030204" pitchFamily="18" charset="0"/>
                              </a:rPr>
                            </m:ctrlPr>
                          </m:sSupPr>
                          <m:e>
                            <m:r>
                              <a:rPr lang="es-ES_tradnl" sz="6000" i="1" smtClean="0">
                                <a:latin typeface="Cambria Math" panose="02040503050406030204" pitchFamily="18" charset="0"/>
                              </a:rPr>
                              <m:t>𝑒</m:t>
                            </m:r>
                          </m:e>
                          <m:sup>
                            <m:r>
                              <a:rPr lang="es-ES_tradnl" sz="6000" i="1" smtClean="0">
                                <a:latin typeface="Cambria Math" panose="02040503050406030204" pitchFamily="18" charset="0"/>
                              </a:rPr>
                              <m:t>𝑏</m:t>
                            </m:r>
                            <m:r>
                              <a:rPr lang="es-ES_tradnl" sz="6000" i="1" smtClean="0">
                                <a:latin typeface="Cambria Math" panose="02040503050406030204" pitchFamily="18" charset="0"/>
                              </a:rPr>
                              <m:t>+</m:t>
                            </m:r>
                            <m:sSub>
                              <m:sSubPr>
                                <m:ctrlPr>
                                  <a:rPr lang="es-ES_tradnl" sz="6000" i="1" smtClean="0">
                                    <a:latin typeface="Cambria Math" panose="02040503050406030204" pitchFamily="18" charset="0"/>
                                  </a:rPr>
                                </m:ctrlPr>
                              </m:sSubPr>
                              <m:e>
                                <m:r>
                                  <a:rPr lang="es-ES_tradnl" sz="6000" i="1" smtClean="0">
                                    <a:latin typeface="Cambria Math" panose="02040503050406030204" pitchFamily="18" charset="0"/>
                                  </a:rPr>
                                  <m:t>𝑤</m:t>
                                </m:r>
                              </m:e>
                              <m:sub>
                                <m:r>
                                  <a:rPr lang="es-ES_tradnl" sz="6000" i="1" smtClean="0">
                                    <a:latin typeface="Cambria Math" panose="02040503050406030204" pitchFamily="18" charset="0"/>
                                  </a:rPr>
                                  <m:t>0</m:t>
                                </m:r>
                              </m:sub>
                            </m:sSub>
                            <m:r>
                              <a:rPr lang="es-ES_tradnl" sz="6000" i="1" smtClean="0">
                                <a:latin typeface="Cambria Math" panose="02040503050406030204" pitchFamily="18" charset="0"/>
                              </a:rPr>
                              <m:t>𝑥</m:t>
                            </m:r>
                          </m:sup>
                        </m:sSup>
                      </m:den>
                    </m:f>
                  </m:oMath>
                </a14:m>
                <a:r>
                  <a:rPr lang="es-ES_tradnl" sz="6000" dirty="0"/>
                  <a:t> corresponda lo más cerca posible al estado observado.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mc:Choice>
        <mc:Fallback xmlns="">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La intuición básica detrás de la máxima verosimilitud es que buscamos estimaciones para b y w</a:t>
                </a:r>
                <a:r>
                  <a:rPr lang="es-ES_tradnl" sz="6000" baseline="-25000" dirty="0"/>
                  <a:t>0</a:t>
                </a:r>
                <a:r>
                  <a:rPr lang="es-ES_tradnl" sz="6000" dirty="0"/>
                  <a:t> tales que la probabilidad prevista p(x</a:t>
                </a:r>
                <a:r>
                  <a:rPr lang="es-ES_tradnl" sz="6000" baseline="-25000" dirty="0"/>
                  <a:t>i</a:t>
                </a:r>
                <a:r>
                  <a:rPr lang="es-ES_tradnl" sz="6000" dirty="0"/>
                  <a:t>) de todos los valores del </a:t>
                </a:r>
                <a:r>
                  <a:rPr lang="es-ES_tradnl" sz="6000" dirty="0" err="1"/>
                  <a:t>dataset</a:t>
                </a:r>
                <a:r>
                  <a:rPr lang="es-ES_tradnl" sz="6000" dirty="0"/>
                  <a:t>, utilizando </a:t>
                </a:r>
                <a:r>
                  <a:rPr lang="es-ES_tradnl" sz="6000" b="0" i="0">
                    <a:latin typeface="Cambria Math" panose="02040503050406030204" pitchFamily="18" charset="0"/>
                  </a:rPr>
                  <a:t>𝑝(𝑥)=𝑒^(</a:t>
                </a:r>
                <a:r>
                  <a:rPr lang="es-ES_tradnl" sz="6000" i="0">
                    <a:latin typeface="Cambria Math" panose="02040503050406030204" pitchFamily="18" charset="0"/>
                  </a:rPr>
                  <a:t>𝑏+𝑤_0 𝑥</a:t>
                </a:r>
                <a:r>
                  <a:rPr lang="es-ES_tradnl" sz="6000" b="0" i="0">
                    <a:latin typeface="Cambria Math" panose="02040503050406030204" pitchFamily="18" charset="0"/>
                  </a:rPr>
                  <a:t>)/(1+</a:t>
                </a:r>
                <a:r>
                  <a:rPr lang="es-ES_tradnl" sz="6000" i="0">
                    <a:latin typeface="Cambria Math" panose="02040503050406030204" pitchFamily="18" charset="0"/>
                  </a:rPr>
                  <a:t>𝑒^(𝑏+𝑤_0 𝑥) </a:t>
                </a:r>
                <a:r>
                  <a:rPr lang="es-ES_tradnl" sz="6000" b="0" i="0">
                    <a:latin typeface="Cambria Math" panose="02040503050406030204" pitchFamily="18" charset="0"/>
                  </a:rPr>
                  <a:t>)</a:t>
                </a:r>
                <a:r>
                  <a:rPr lang="es-ES_tradnl" sz="6000" dirty="0"/>
                  <a:t> corresponda lo más cerca posible al estado observado.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mc:Fallback>
      </mc:AlternateContent>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1713138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20432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i="1" dirty="0" err="1"/>
              <a:t>Scikit-learn</a:t>
            </a:r>
            <a:r>
              <a:rPr lang="es-ES_tradnl" sz="6000" i="1" dirty="0"/>
              <a:t> implementa varios métodos.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2729315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2271430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3350591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770741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Clasfiicadores</a:t>
            </a:r>
            <a:r>
              <a:rPr lang="es-ES" sz="6000" dirty="0"/>
              <a:t> en Deep </a:t>
            </a:r>
            <a:r>
              <a:rPr lang="es-ES" sz="6000" dirty="0" err="1"/>
              <a:t>Learing</a:t>
            </a:r>
            <a:r>
              <a:rPr lang="es-ES" sz="6000" dirty="0"/>
              <a:t> aplica algo muy parecido, usando una función llamada </a:t>
            </a:r>
            <a:r>
              <a:rPr lang="es-ES" sz="6000" dirty="0" err="1"/>
              <a:t>softmax</a:t>
            </a:r>
            <a:r>
              <a:rPr lang="es-ES" sz="6000" dirty="0"/>
              <a:t> que es en esencia lo mismo.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2322223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2516843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a:defRPr sz="4600">
                <a:latin typeface="Graphik Compact Regular"/>
                <a:ea typeface="Graphik Compact Regular"/>
                <a:cs typeface="Graphik Compact Regular"/>
                <a:sym typeface="Graphik Compact Regular"/>
              </a:defRPr>
            </a:pPr>
            <a:r>
              <a:rPr lang="es-ES_tradnl" sz="9600" dirty="0"/>
              <a:t>Que clase K se elige como base no importa. Los coeficientes van a cambiar con dos modelos entrenados con el mismo </a:t>
            </a:r>
            <a:r>
              <a:rPr lang="es-ES_tradnl" sz="9600" dirty="0" err="1"/>
              <a:t>dataset</a:t>
            </a:r>
            <a:r>
              <a:rPr lang="es-ES_tradnl" sz="9600" dirty="0"/>
              <a:t>, pero diferente elección de clase para la base. </a:t>
            </a:r>
          </a:p>
          <a:p>
            <a:pPr>
              <a:defRPr sz="4600">
                <a:latin typeface="Graphik Compact Regular"/>
                <a:ea typeface="Graphik Compact Regular"/>
                <a:cs typeface="Graphik Compact Regular"/>
                <a:sym typeface="Graphik Compact Regular"/>
              </a:defRPr>
            </a:pPr>
            <a:r>
              <a:rPr lang="es-ES_tradnl" sz="9600" dirty="0"/>
              <a:t>Lo importante es que los valores predichos de probabilidad se van a mantener igual.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1236555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CD661-7E86-8E7A-102A-7B76D0621D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AF7BE-1B5C-AFDC-88CD-697F3C1D56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026BB2-92A6-E0C4-28B8-A5BDCCA3E0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866071D-6C35-BF46-266B-25D5CA6E8168}"/>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2927917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3411355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a:buNone/>
            </a:pPr>
            <a:r>
              <a:rPr lang="en-US" sz="8000" dirty="0"/>
              <a:t>El </a:t>
            </a:r>
            <a:r>
              <a:rPr lang="en-US" sz="8000" dirty="0" err="1"/>
              <a:t>teorema</a:t>
            </a:r>
            <a:r>
              <a:rPr lang="en-US" sz="8000" dirty="0"/>
              <a:t> de Bayes se </a:t>
            </a:r>
            <a:r>
              <a:rPr lang="en-US" sz="8000" dirty="0" err="1"/>
              <a:t>basa</a:t>
            </a:r>
            <a:r>
              <a:rPr lang="en-US" sz="8000" dirty="0"/>
              <a:t> </a:t>
            </a:r>
            <a:r>
              <a:rPr lang="en-US" sz="8000" dirty="0" err="1"/>
              <a:t>en</a:t>
            </a:r>
            <a:r>
              <a:rPr lang="en-US" sz="8000" dirty="0"/>
              <a:t> </a:t>
            </a:r>
            <a:r>
              <a:rPr lang="en-US" sz="8000" dirty="0" err="1"/>
              <a:t>una</a:t>
            </a:r>
            <a:r>
              <a:rPr lang="en-US" sz="8000" dirty="0"/>
              <a:t> </a:t>
            </a:r>
            <a:r>
              <a:rPr lang="en-US" sz="8000" dirty="0" err="1"/>
              <a:t>interpretación</a:t>
            </a:r>
            <a:r>
              <a:rPr lang="en-US" sz="8000" dirty="0"/>
              <a:t> </a:t>
            </a:r>
            <a:r>
              <a:rPr lang="en-US" sz="8000" b="1" dirty="0" err="1"/>
              <a:t>subjetiva</a:t>
            </a:r>
            <a:r>
              <a:rPr lang="en-US" sz="8000" dirty="0"/>
              <a:t> de la </a:t>
            </a:r>
            <a:r>
              <a:rPr lang="en-US" sz="8000" dirty="0" err="1"/>
              <a:t>probabilidad</a:t>
            </a:r>
            <a:r>
              <a:rPr lang="en-US" sz="8000" dirty="0"/>
              <a:t>, </a:t>
            </a:r>
            <a:r>
              <a:rPr lang="en-US" sz="8000" dirty="0" err="1"/>
              <a:t>donde</a:t>
            </a:r>
            <a:r>
              <a:rPr lang="en-US" sz="8000" dirty="0"/>
              <a:t> la </a:t>
            </a:r>
            <a:r>
              <a:rPr lang="en-US" sz="8000" dirty="0" err="1"/>
              <a:t>probabilidad</a:t>
            </a:r>
            <a:r>
              <a:rPr lang="en-US" sz="8000" dirty="0"/>
              <a:t> de un </a:t>
            </a:r>
            <a:r>
              <a:rPr lang="en-US" sz="8000" dirty="0" err="1"/>
              <a:t>evento</a:t>
            </a:r>
            <a:r>
              <a:rPr lang="en-US" sz="8000" dirty="0"/>
              <a:t> </a:t>
            </a:r>
            <a:r>
              <a:rPr lang="en-US" sz="8000" dirty="0" err="1"/>
              <a:t>refleja</a:t>
            </a:r>
            <a:r>
              <a:rPr lang="en-US" sz="8000" dirty="0"/>
              <a:t> </a:t>
            </a:r>
            <a:r>
              <a:rPr lang="en-US" sz="8000" dirty="0" err="1"/>
              <a:t>el</a:t>
            </a:r>
            <a:r>
              <a:rPr lang="en-US" sz="8000" dirty="0"/>
              <a:t> </a:t>
            </a:r>
            <a:r>
              <a:rPr lang="en-US" sz="8000" dirty="0" err="1"/>
              <a:t>grado</a:t>
            </a:r>
            <a:r>
              <a:rPr lang="en-US" sz="8000" dirty="0"/>
              <a:t> de </a:t>
            </a:r>
            <a:r>
              <a:rPr lang="en-US" sz="8000" dirty="0" err="1"/>
              <a:t>creencia</a:t>
            </a:r>
            <a:r>
              <a:rPr lang="en-US" sz="8000" dirty="0"/>
              <a:t> de </a:t>
            </a:r>
            <a:r>
              <a:rPr lang="en-US" sz="8000" dirty="0" err="1"/>
              <a:t>una</a:t>
            </a:r>
            <a:r>
              <a:rPr lang="en-US" sz="8000" dirty="0"/>
              <a:t> persona </a:t>
            </a:r>
            <a:r>
              <a:rPr lang="en-US" sz="8000" dirty="0" err="1"/>
              <a:t>en</a:t>
            </a:r>
            <a:r>
              <a:rPr lang="en-US" sz="8000" dirty="0"/>
              <a:t> ese </a:t>
            </a:r>
            <a:r>
              <a:rPr lang="en-US" sz="8000" dirty="0" err="1"/>
              <a:t>evento</a:t>
            </a:r>
            <a:r>
              <a:rPr lang="en-US" sz="8000" dirty="0"/>
              <a:t>, dado </a:t>
            </a:r>
            <a:r>
              <a:rPr lang="en-US" sz="8000" dirty="0" err="1"/>
              <a:t>el</a:t>
            </a:r>
            <a:r>
              <a:rPr lang="en-US" sz="8000" dirty="0"/>
              <a:t> </a:t>
            </a:r>
            <a:r>
              <a:rPr lang="en-US" sz="8000" dirty="0" err="1"/>
              <a:t>conocimiento</a:t>
            </a:r>
            <a:r>
              <a:rPr lang="en-US" sz="8000" dirty="0"/>
              <a:t> </a:t>
            </a:r>
            <a:r>
              <a:rPr lang="en-US" sz="8000" dirty="0" err="1"/>
              <a:t>previo</a:t>
            </a:r>
            <a:r>
              <a:rPr lang="en-US" sz="8000" dirty="0"/>
              <a:t> que </a:t>
            </a:r>
            <a:r>
              <a:rPr lang="en-US" sz="8000" dirty="0" err="1"/>
              <a:t>tenga</a:t>
            </a:r>
            <a:r>
              <a:rPr lang="en-US" sz="8000" dirty="0"/>
              <a:t> </a:t>
            </a:r>
            <a:r>
              <a:rPr lang="en-US" sz="8000" dirty="0" err="1"/>
              <a:t>sobre</a:t>
            </a:r>
            <a:r>
              <a:rPr lang="en-US" sz="8000" dirty="0"/>
              <a:t> </a:t>
            </a:r>
            <a:r>
              <a:rPr lang="en-US" sz="8000" dirty="0" err="1"/>
              <a:t>él</a:t>
            </a:r>
            <a:r>
              <a:rPr lang="en-US" sz="8000" dirty="0"/>
              <a:t>. Esto se llama </a:t>
            </a:r>
            <a:r>
              <a:rPr lang="en-US" sz="8000" dirty="0" err="1"/>
              <a:t>probabilidad</a:t>
            </a:r>
            <a:r>
              <a:rPr lang="en-US" sz="8000" dirty="0"/>
              <a:t> </a:t>
            </a:r>
            <a:r>
              <a:rPr lang="en-US" sz="8000" b="1" dirty="0" err="1"/>
              <a:t>subjetiva</a:t>
            </a:r>
            <a:r>
              <a:rPr lang="en-US" sz="8000" dirty="0"/>
              <a:t>.</a:t>
            </a:r>
          </a:p>
          <a:p>
            <a:r>
              <a:rPr lang="en-US" sz="8000" dirty="0"/>
              <a:t>En </a:t>
            </a:r>
            <a:r>
              <a:rPr lang="en-US" sz="8000" dirty="0" err="1"/>
              <a:t>contraste</a:t>
            </a:r>
            <a:r>
              <a:rPr lang="en-US" sz="8000" dirty="0"/>
              <a:t>, la </a:t>
            </a:r>
            <a:r>
              <a:rPr lang="en-US" sz="8000" b="1" dirty="0" err="1"/>
              <a:t>probabilidad</a:t>
            </a:r>
            <a:r>
              <a:rPr lang="en-US" sz="8000" b="1" dirty="0"/>
              <a:t> </a:t>
            </a:r>
            <a:r>
              <a:rPr lang="en-US" sz="8000" b="1" dirty="0" err="1"/>
              <a:t>frecuentista</a:t>
            </a:r>
            <a:r>
              <a:rPr lang="en-US" sz="8000" dirty="0"/>
              <a:t> </a:t>
            </a:r>
            <a:r>
              <a:rPr lang="en-US" sz="8000" dirty="0" err="1"/>
              <a:t>ve</a:t>
            </a:r>
            <a:r>
              <a:rPr lang="en-US" sz="8000" dirty="0"/>
              <a:t> la </a:t>
            </a:r>
            <a:r>
              <a:rPr lang="en-US" sz="8000" dirty="0" err="1"/>
              <a:t>probabilidad</a:t>
            </a:r>
            <a:r>
              <a:rPr lang="en-US" sz="8000" dirty="0"/>
              <a:t> </a:t>
            </a:r>
            <a:r>
              <a:rPr lang="en-US" sz="8000" dirty="0" err="1"/>
              <a:t>como</a:t>
            </a:r>
            <a:r>
              <a:rPr lang="en-US" sz="8000" dirty="0"/>
              <a:t> la </a:t>
            </a:r>
            <a:r>
              <a:rPr lang="en-US" sz="8000" dirty="0" err="1"/>
              <a:t>frecuencia</a:t>
            </a:r>
            <a:r>
              <a:rPr lang="en-US" sz="8000" dirty="0"/>
              <a:t> de </a:t>
            </a:r>
            <a:r>
              <a:rPr lang="en-US" sz="8000" dirty="0" err="1"/>
              <a:t>ocurrencia</a:t>
            </a:r>
            <a:r>
              <a:rPr lang="en-US" sz="8000" dirty="0"/>
              <a:t> de un </a:t>
            </a:r>
            <a:r>
              <a:rPr lang="en-US" sz="8000" dirty="0" err="1"/>
              <a:t>evento</a:t>
            </a:r>
            <a:r>
              <a:rPr lang="en-US" sz="8000" dirty="0"/>
              <a:t> </a:t>
            </a:r>
            <a:r>
              <a:rPr lang="en-US" sz="8000" dirty="0" err="1"/>
              <a:t>en</a:t>
            </a:r>
            <a:r>
              <a:rPr lang="en-US" sz="8000" dirty="0"/>
              <a:t> un </a:t>
            </a:r>
            <a:r>
              <a:rPr lang="en-US" sz="8000" dirty="0" err="1"/>
              <a:t>número</a:t>
            </a:r>
            <a:r>
              <a:rPr lang="en-US" sz="8000" dirty="0"/>
              <a:t> </a:t>
            </a:r>
            <a:r>
              <a:rPr lang="en-US" sz="8000" dirty="0" err="1"/>
              <a:t>infinito</a:t>
            </a:r>
            <a:r>
              <a:rPr lang="en-US" sz="8000" dirty="0"/>
              <a:t> de </a:t>
            </a:r>
            <a:r>
              <a:rPr lang="en-US" sz="8000" dirty="0" err="1"/>
              <a:t>ensayos</a:t>
            </a:r>
            <a:r>
              <a:rPr lang="en-US" sz="8000" dirty="0"/>
              <a:t>. Esta </a:t>
            </a:r>
            <a:r>
              <a:rPr lang="en-US" sz="8000" dirty="0" err="1"/>
              <a:t>diferencia</a:t>
            </a:r>
            <a:r>
              <a:rPr lang="en-US" sz="8000" dirty="0"/>
              <a:t> de </a:t>
            </a:r>
            <a:r>
              <a:rPr lang="en-US" sz="8000" dirty="0" err="1"/>
              <a:t>interpretación</a:t>
            </a:r>
            <a:r>
              <a:rPr lang="en-US" sz="8000" dirty="0"/>
              <a:t> entre las dos </a:t>
            </a:r>
            <a:r>
              <a:rPr lang="en-US" sz="8000" dirty="0" err="1"/>
              <a:t>corrientes</a:t>
            </a:r>
            <a:r>
              <a:rPr lang="en-US" sz="8000" dirty="0"/>
              <a:t> </a:t>
            </a:r>
            <a:r>
              <a:rPr lang="en-US" sz="8000" dirty="0" err="1"/>
              <a:t>crea</a:t>
            </a:r>
            <a:r>
              <a:rPr lang="en-US" sz="8000" dirty="0"/>
              <a:t> un campo de </a:t>
            </a:r>
            <a:r>
              <a:rPr lang="en-US" sz="8000" dirty="0" err="1"/>
              <a:t>discusión</a:t>
            </a:r>
            <a:r>
              <a:rPr lang="en-US" sz="8000" dirty="0"/>
              <a:t> </a:t>
            </a:r>
            <a:r>
              <a:rPr lang="en-US" sz="8000" dirty="0" err="1"/>
              <a:t>filosófica</a:t>
            </a:r>
            <a:r>
              <a:rPr lang="en-US" sz="8000" dirty="0"/>
              <a:t> </a:t>
            </a:r>
            <a:r>
              <a:rPr lang="en-US" sz="8000" dirty="0" err="1"/>
              <a:t>sobre</a:t>
            </a:r>
            <a:r>
              <a:rPr lang="en-US" sz="8000" dirty="0"/>
              <a:t> </a:t>
            </a:r>
            <a:r>
              <a:rPr lang="en-US" sz="8000" b="1" dirty="0" err="1"/>
              <a:t>qué</a:t>
            </a:r>
            <a:r>
              <a:rPr lang="en-US" sz="8000" b="1" dirty="0"/>
              <a:t> </a:t>
            </a:r>
            <a:r>
              <a:rPr lang="en-US" sz="8000" b="1" dirty="0" err="1"/>
              <a:t>significa</a:t>
            </a:r>
            <a:r>
              <a:rPr lang="en-US" sz="8000" b="1" dirty="0"/>
              <a:t> </a:t>
            </a:r>
            <a:r>
              <a:rPr lang="en-US" sz="8000" b="1" dirty="0" err="1"/>
              <a:t>realmente</a:t>
            </a:r>
            <a:r>
              <a:rPr lang="en-US" sz="8000" b="1" dirty="0"/>
              <a:t> la </a:t>
            </a:r>
            <a:r>
              <a:rPr lang="en-US" sz="8000" b="1" dirty="0" err="1"/>
              <a:t>probabilidad</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b="1" dirty="0" err="1"/>
              <a:t>Frecuentistas</a:t>
            </a:r>
            <a:r>
              <a:rPr lang="en-US" sz="8000" dirty="0"/>
              <a:t> </a:t>
            </a:r>
            <a:r>
              <a:rPr lang="en-US" sz="8000" dirty="0" err="1"/>
              <a:t>argumentan</a:t>
            </a:r>
            <a:r>
              <a:rPr lang="en-US" sz="8000" dirty="0"/>
              <a:t> que la </a:t>
            </a:r>
            <a:r>
              <a:rPr lang="en-US" sz="8000" dirty="0" err="1"/>
              <a:t>probabilidad</a:t>
            </a:r>
            <a:r>
              <a:rPr lang="en-US" sz="8000" dirty="0"/>
              <a:t> </a:t>
            </a:r>
            <a:r>
              <a:rPr lang="en-US" sz="8000" dirty="0" err="1"/>
              <a:t>debe</a:t>
            </a:r>
            <a:r>
              <a:rPr lang="en-US" sz="8000" dirty="0"/>
              <a:t> </a:t>
            </a:r>
            <a:r>
              <a:rPr lang="en-US" sz="8000" dirty="0" err="1"/>
              <a:t>estar</a:t>
            </a:r>
            <a:r>
              <a:rPr lang="en-US" sz="8000" dirty="0"/>
              <a:t> </a:t>
            </a:r>
            <a:r>
              <a:rPr lang="en-US" sz="8000" dirty="0" err="1"/>
              <a:t>basada</a:t>
            </a:r>
            <a:r>
              <a:rPr lang="en-US" sz="8000" dirty="0"/>
              <a:t> </a:t>
            </a:r>
            <a:r>
              <a:rPr lang="en-US" sz="8000" dirty="0" err="1"/>
              <a:t>en</a:t>
            </a:r>
            <a:r>
              <a:rPr lang="en-US" sz="8000" dirty="0"/>
              <a:t> la </a:t>
            </a:r>
            <a:r>
              <a:rPr lang="en-US" sz="8000" dirty="0" err="1"/>
              <a:t>frecuencia</a:t>
            </a:r>
            <a:r>
              <a:rPr lang="en-US" sz="8000" dirty="0"/>
              <a:t> de </a:t>
            </a:r>
            <a:r>
              <a:rPr lang="en-US" sz="8000" dirty="0" err="1"/>
              <a:t>eventos</a:t>
            </a:r>
            <a:r>
              <a:rPr lang="en-US" sz="8000" dirty="0"/>
              <a:t> </a:t>
            </a:r>
            <a:r>
              <a:rPr lang="en-US" sz="8000" dirty="0" err="1"/>
              <a:t>en</a:t>
            </a:r>
            <a:r>
              <a:rPr lang="en-US" sz="8000" dirty="0"/>
              <a:t> </a:t>
            </a:r>
            <a:r>
              <a:rPr lang="en-US" sz="8000" dirty="0" err="1"/>
              <a:t>experimentos</a:t>
            </a:r>
            <a:r>
              <a:rPr lang="en-US" sz="8000" dirty="0"/>
              <a:t> </a:t>
            </a:r>
            <a:r>
              <a:rPr lang="en-US" sz="8000" dirty="0" err="1"/>
              <a:t>repetidos</a:t>
            </a:r>
            <a:r>
              <a:rPr lang="en-US" sz="8000" dirty="0"/>
              <a:t>, </a:t>
            </a:r>
            <a:r>
              <a:rPr lang="en-US" sz="8000" dirty="0" err="1"/>
              <a:t>mientras</a:t>
            </a:r>
            <a:r>
              <a:rPr lang="en-US" sz="8000" dirty="0"/>
              <a:t> que </a:t>
            </a:r>
            <a:r>
              <a:rPr lang="en-US" sz="8000" dirty="0" err="1"/>
              <a:t>los</a:t>
            </a:r>
            <a:r>
              <a:rPr lang="en-US" sz="8000" dirty="0"/>
              <a:t> </a:t>
            </a:r>
            <a:r>
              <a:rPr lang="en-US" sz="8000" b="1" dirty="0" err="1"/>
              <a:t>bayesianos</a:t>
            </a:r>
            <a:r>
              <a:rPr lang="en-US" sz="8000" dirty="0"/>
              <a:t> </a:t>
            </a:r>
            <a:r>
              <a:rPr lang="en-US" sz="8000" dirty="0" err="1"/>
              <a:t>defienden</a:t>
            </a:r>
            <a:r>
              <a:rPr lang="en-US" sz="8000" dirty="0"/>
              <a:t> la idea de que la </a:t>
            </a:r>
            <a:r>
              <a:rPr lang="en-US" sz="8000" dirty="0" err="1"/>
              <a:t>probabilidad</a:t>
            </a:r>
            <a:r>
              <a:rPr lang="en-US" sz="8000" dirty="0"/>
              <a:t> </a:t>
            </a:r>
            <a:r>
              <a:rPr lang="en-US" sz="8000" dirty="0" err="1"/>
              <a:t>refleja</a:t>
            </a:r>
            <a:r>
              <a:rPr lang="en-US" sz="8000" dirty="0"/>
              <a:t> </a:t>
            </a:r>
            <a:r>
              <a:rPr lang="en-US" sz="8000" dirty="0" err="1"/>
              <a:t>nuestras</a:t>
            </a:r>
            <a:r>
              <a:rPr lang="en-US" sz="8000" dirty="0"/>
              <a:t> </a:t>
            </a:r>
            <a:r>
              <a:rPr lang="en-US" sz="8000" dirty="0" err="1"/>
              <a:t>creencias</a:t>
            </a:r>
            <a:r>
              <a:rPr lang="en-US" sz="8000" dirty="0"/>
              <a:t> y </a:t>
            </a:r>
            <a:r>
              <a:rPr lang="en-US" sz="8000" dirty="0" err="1"/>
              <a:t>puede</a:t>
            </a:r>
            <a:r>
              <a:rPr lang="en-US" sz="8000" dirty="0"/>
              <a:t> </a:t>
            </a:r>
            <a:r>
              <a:rPr lang="en-US" sz="8000" dirty="0" err="1"/>
              <a:t>cambiar</a:t>
            </a:r>
            <a:r>
              <a:rPr lang="en-US" sz="8000" dirty="0"/>
              <a:t> con </a:t>
            </a:r>
            <a:r>
              <a:rPr lang="en-US" sz="8000" dirty="0" err="1"/>
              <a:t>el</a:t>
            </a:r>
            <a:r>
              <a:rPr lang="en-US" sz="8000" dirty="0"/>
              <a:t> </a:t>
            </a:r>
            <a:r>
              <a:rPr lang="en-US" sz="8000" dirty="0" err="1"/>
              <a:t>tiempo</a:t>
            </a:r>
            <a:r>
              <a:rPr lang="en-US" sz="8000" dirty="0"/>
              <a:t> a </a:t>
            </a:r>
            <a:r>
              <a:rPr lang="en-US" sz="8000" dirty="0" err="1"/>
              <a:t>medida</a:t>
            </a:r>
            <a:r>
              <a:rPr lang="en-US" sz="8000" dirty="0"/>
              <a:t> que </a:t>
            </a:r>
            <a:r>
              <a:rPr lang="en-US" sz="8000" dirty="0" err="1"/>
              <a:t>obtenemos</a:t>
            </a:r>
            <a:r>
              <a:rPr lang="en-US" sz="8000" dirty="0"/>
              <a:t> </a:t>
            </a:r>
            <a:r>
              <a:rPr lang="en-US" sz="8000" dirty="0" err="1"/>
              <a:t>más</a:t>
            </a:r>
            <a:r>
              <a:rPr lang="en-US" sz="8000" dirty="0"/>
              <a:t> </a:t>
            </a:r>
            <a:r>
              <a:rPr lang="en-US" sz="8000" dirty="0" err="1"/>
              <a:t>evidencia</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Esto introduce un debate </a:t>
            </a:r>
            <a:r>
              <a:rPr lang="en-US" sz="8000" dirty="0" err="1"/>
              <a:t>filosófico</a:t>
            </a:r>
            <a:r>
              <a:rPr lang="en-US" sz="8000" dirty="0"/>
              <a:t> </a:t>
            </a:r>
            <a:r>
              <a:rPr lang="en-US" sz="8000" dirty="0" err="1"/>
              <a:t>acerca</a:t>
            </a:r>
            <a:r>
              <a:rPr lang="en-US" sz="8000" dirty="0"/>
              <a:t> de </a:t>
            </a:r>
            <a:r>
              <a:rPr lang="en-US" sz="8000" dirty="0" err="1"/>
              <a:t>si</a:t>
            </a:r>
            <a:r>
              <a:rPr lang="en-US" sz="8000" dirty="0"/>
              <a:t> las </a:t>
            </a:r>
            <a:r>
              <a:rPr lang="en-US" sz="8000" dirty="0" err="1"/>
              <a:t>probabilidades</a:t>
            </a:r>
            <a:r>
              <a:rPr lang="en-US" sz="8000" dirty="0"/>
              <a:t> son algo </a:t>
            </a:r>
            <a:r>
              <a:rPr lang="en-US" sz="8000" b="1" dirty="0"/>
              <a:t>real</a:t>
            </a:r>
            <a:r>
              <a:rPr lang="en-US" sz="8000" dirty="0"/>
              <a:t> que </a:t>
            </a:r>
            <a:r>
              <a:rPr lang="en-US" sz="8000" dirty="0" err="1"/>
              <a:t>podemos</a:t>
            </a:r>
            <a:r>
              <a:rPr lang="en-US" sz="8000" dirty="0"/>
              <a:t> </a:t>
            </a:r>
            <a:r>
              <a:rPr lang="en-US" sz="8000" dirty="0" err="1"/>
              <a:t>medir</a:t>
            </a:r>
            <a:r>
              <a:rPr lang="en-US" sz="8000" dirty="0"/>
              <a:t> </a:t>
            </a:r>
            <a:r>
              <a:rPr lang="en-US" sz="8000" dirty="0" err="1"/>
              <a:t>en</a:t>
            </a:r>
            <a:r>
              <a:rPr lang="en-US" sz="8000" dirty="0"/>
              <a:t> </a:t>
            </a:r>
            <a:r>
              <a:rPr lang="en-US" sz="8000" dirty="0" err="1"/>
              <a:t>el</a:t>
            </a:r>
            <a:r>
              <a:rPr lang="en-US" sz="8000" dirty="0"/>
              <a:t> </a:t>
            </a:r>
            <a:r>
              <a:rPr lang="en-US" sz="8000" dirty="0" err="1"/>
              <a:t>mundo</a:t>
            </a:r>
            <a:r>
              <a:rPr lang="en-US" sz="8000" dirty="0"/>
              <a:t>, o </a:t>
            </a:r>
            <a:r>
              <a:rPr lang="en-US" sz="8000" dirty="0" err="1"/>
              <a:t>si</a:t>
            </a:r>
            <a:r>
              <a:rPr lang="en-US" sz="8000" dirty="0"/>
              <a:t> son </a:t>
            </a:r>
            <a:r>
              <a:rPr lang="en-US" sz="8000" dirty="0" err="1"/>
              <a:t>simplemente</a:t>
            </a:r>
            <a:r>
              <a:rPr lang="en-US" sz="8000" dirty="0"/>
              <a:t> </a:t>
            </a:r>
            <a:r>
              <a:rPr lang="en-US" sz="8000" dirty="0" err="1"/>
              <a:t>una</a:t>
            </a:r>
            <a:r>
              <a:rPr lang="en-US" sz="8000" dirty="0"/>
              <a:t> </a:t>
            </a:r>
            <a:r>
              <a:rPr lang="en-US" sz="8000" dirty="0" err="1"/>
              <a:t>herramienta</a:t>
            </a:r>
            <a:r>
              <a:rPr lang="en-US" sz="8000" dirty="0"/>
              <a:t> para </a:t>
            </a:r>
            <a:r>
              <a:rPr lang="en-US" sz="8000" dirty="0" err="1"/>
              <a:t>describir</a:t>
            </a:r>
            <a:r>
              <a:rPr lang="en-US" sz="8000" dirty="0"/>
              <a:t> </a:t>
            </a:r>
            <a:r>
              <a:rPr lang="en-US" sz="8000" dirty="0" err="1"/>
              <a:t>nuestra</a:t>
            </a:r>
            <a:r>
              <a:rPr lang="en-US" sz="8000" dirty="0"/>
              <a:t> </a:t>
            </a:r>
            <a:r>
              <a:rPr lang="en-US" sz="8000" dirty="0" err="1"/>
              <a:t>incertidumbre</a:t>
            </a:r>
            <a:r>
              <a:rPr lang="en-US" sz="8000" dirty="0"/>
              <a:t>. Para </a:t>
            </a:r>
            <a:r>
              <a:rPr lang="en-US" sz="8000" dirty="0" err="1"/>
              <a:t>los</a:t>
            </a:r>
            <a:r>
              <a:rPr lang="en-US" sz="8000" dirty="0"/>
              <a:t> </a:t>
            </a:r>
            <a:r>
              <a:rPr lang="en-US" sz="8000" dirty="0" err="1"/>
              <a:t>bayesianos</a:t>
            </a:r>
            <a:r>
              <a:rPr lang="en-US" sz="8000" dirty="0"/>
              <a:t>, la </a:t>
            </a:r>
            <a:r>
              <a:rPr lang="en-US" sz="8000" dirty="0" err="1"/>
              <a:t>probabilidad</a:t>
            </a:r>
            <a:r>
              <a:rPr lang="en-US" sz="8000" dirty="0"/>
              <a:t> </a:t>
            </a:r>
            <a:r>
              <a:rPr lang="en-US" sz="8000" dirty="0" err="1"/>
              <a:t>está</a:t>
            </a:r>
            <a:r>
              <a:rPr lang="en-US" sz="8000" dirty="0"/>
              <a:t> </a:t>
            </a:r>
            <a:r>
              <a:rPr lang="en-US" sz="8000" dirty="0" err="1"/>
              <a:t>profundamente</a:t>
            </a:r>
            <a:r>
              <a:rPr lang="en-US" sz="8000" dirty="0"/>
              <a:t> </a:t>
            </a:r>
            <a:r>
              <a:rPr lang="en-US" sz="8000" dirty="0" err="1"/>
              <a:t>ligada</a:t>
            </a:r>
            <a:r>
              <a:rPr lang="en-US" sz="8000" dirty="0"/>
              <a:t> a la </a:t>
            </a:r>
            <a:r>
              <a:rPr lang="en-US" sz="8000" b="1" dirty="0" err="1"/>
              <a:t>epistemología</a:t>
            </a:r>
            <a:r>
              <a:rPr lang="en-US" sz="8000" dirty="0"/>
              <a:t> (</a:t>
            </a:r>
            <a:r>
              <a:rPr lang="en-US" sz="8000" dirty="0" err="1"/>
              <a:t>cómo</a:t>
            </a:r>
            <a:r>
              <a:rPr lang="en-US" sz="8000" dirty="0"/>
              <a:t> </a:t>
            </a:r>
            <a:r>
              <a:rPr lang="en-US" sz="8000" dirty="0" err="1"/>
              <a:t>sabemos</a:t>
            </a:r>
            <a:r>
              <a:rPr lang="en-US" sz="8000" dirty="0"/>
              <a:t> lo que </a:t>
            </a:r>
            <a:r>
              <a:rPr lang="en-US" sz="8000" dirty="0" err="1"/>
              <a:t>sabemos</a:t>
            </a:r>
            <a:r>
              <a:rPr lang="en-US" sz="8000" dirty="0"/>
              <a:t>), </a:t>
            </a:r>
            <a:r>
              <a:rPr lang="en-US" sz="8000" dirty="0" err="1"/>
              <a:t>mientras</a:t>
            </a:r>
            <a:r>
              <a:rPr lang="en-US" sz="8000" dirty="0"/>
              <a:t> que </a:t>
            </a:r>
            <a:r>
              <a:rPr lang="en-US" sz="8000" dirty="0" err="1"/>
              <a:t>otros</a:t>
            </a:r>
            <a:r>
              <a:rPr lang="en-US" sz="8000" dirty="0"/>
              <a:t> </a:t>
            </a:r>
            <a:r>
              <a:rPr lang="en-US" sz="8000" dirty="0" err="1"/>
              <a:t>enfoques</a:t>
            </a:r>
            <a:r>
              <a:rPr lang="en-US" sz="8000" dirty="0"/>
              <a:t> </a:t>
            </a:r>
            <a:r>
              <a:rPr lang="en-US" sz="8000" dirty="0" err="1"/>
              <a:t>científicos</a:t>
            </a:r>
            <a:r>
              <a:rPr lang="en-US" sz="8000" dirty="0"/>
              <a:t> la </a:t>
            </a:r>
            <a:r>
              <a:rPr lang="en-US" sz="8000" dirty="0" err="1"/>
              <a:t>ven</a:t>
            </a:r>
            <a:r>
              <a:rPr lang="en-US" sz="8000" dirty="0"/>
              <a:t> </a:t>
            </a:r>
            <a:r>
              <a:rPr lang="en-US" sz="8000" dirty="0" err="1"/>
              <a:t>más</a:t>
            </a:r>
            <a:r>
              <a:rPr lang="en-US" sz="8000" dirty="0"/>
              <a:t> </a:t>
            </a:r>
            <a:r>
              <a:rPr lang="en-US" sz="8000" dirty="0" err="1"/>
              <a:t>como</a:t>
            </a:r>
            <a:r>
              <a:rPr lang="en-US" sz="8000" dirty="0"/>
              <a:t> </a:t>
            </a:r>
            <a:r>
              <a:rPr lang="en-US" sz="8000" dirty="0" err="1"/>
              <a:t>una</a:t>
            </a:r>
            <a:r>
              <a:rPr lang="en-US" sz="8000" dirty="0"/>
              <a:t> </a:t>
            </a:r>
            <a:r>
              <a:rPr lang="en-US" sz="8000" dirty="0" err="1"/>
              <a:t>propiedad</a:t>
            </a:r>
            <a:r>
              <a:rPr lang="en-US" sz="8000" dirty="0"/>
              <a:t> del </a:t>
            </a:r>
            <a:r>
              <a:rPr lang="en-US" sz="8000" dirty="0" err="1"/>
              <a:t>mundo</a:t>
            </a:r>
            <a:r>
              <a:rPr lang="en-US" sz="8000" dirty="0"/>
              <a:t> </a:t>
            </a:r>
            <a:r>
              <a:rPr lang="en-US" sz="8000" dirty="0" err="1"/>
              <a:t>físico</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Al final, la </a:t>
            </a:r>
            <a:r>
              <a:rPr lang="en-US" sz="8000" dirty="0" err="1"/>
              <a:t>diferencia</a:t>
            </a:r>
            <a:r>
              <a:rPr lang="en-US" sz="8000" dirty="0"/>
              <a:t> entre </a:t>
            </a:r>
            <a:r>
              <a:rPr lang="en-US" sz="8000" b="1" dirty="0" err="1"/>
              <a:t>bayesianos</a:t>
            </a:r>
            <a:r>
              <a:rPr lang="en-US" sz="8000" dirty="0"/>
              <a:t> y </a:t>
            </a:r>
            <a:r>
              <a:rPr lang="en-US" sz="8000" b="1" dirty="0" err="1"/>
              <a:t>frecuentistas</a:t>
            </a:r>
            <a:r>
              <a:rPr lang="en-US" sz="8000" dirty="0"/>
              <a:t> </a:t>
            </a:r>
            <a:r>
              <a:rPr lang="en-US" sz="8000" dirty="0" err="1"/>
              <a:t>refleja</a:t>
            </a:r>
            <a:r>
              <a:rPr lang="en-US" sz="8000" dirty="0"/>
              <a:t> </a:t>
            </a:r>
            <a:r>
              <a:rPr lang="en-US" sz="8000" dirty="0" err="1"/>
              <a:t>más</a:t>
            </a:r>
            <a:r>
              <a:rPr lang="en-US" sz="8000" dirty="0"/>
              <a:t> </a:t>
            </a:r>
            <a:r>
              <a:rPr lang="en-US" sz="8000" dirty="0" err="1"/>
              <a:t>una</a:t>
            </a:r>
            <a:r>
              <a:rPr lang="en-US" sz="8000" dirty="0"/>
              <a:t> </a:t>
            </a:r>
            <a:r>
              <a:rPr lang="en-US" sz="8000" dirty="0" err="1"/>
              <a:t>diferencia</a:t>
            </a:r>
            <a:r>
              <a:rPr lang="en-US" sz="8000" dirty="0"/>
              <a:t> de </a:t>
            </a:r>
            <a:r>
              <a:rPr lang="en-US" sz="8000" dirty="0" err="1"/>
              <a:t>filosofía</a:t>
            </a:r>
            <a:r>
              <a:rPr lang="en-US" sz="8000" dirty="0"/>
              <a:t> </a:t>
            </a:r>
            <a:r>
              <a:rPr lang="en-US" sz="8000" dirty="0" err="1"/>
              <a:t>sobre</a:t>
            </a:r>
            <a:r>
              <a:rPr lang="en-US" sz="8000" dirty="0"/>
              <a:t> </a:t>
            </a:r>
            <a:r>
              <a:rPr lang="en-US" sz="8000" dirty="0" err="1"/>
              <a:t>cómo</a:t>
            </a:r>
            <a:r>
              <a:rPr lang="en-US" sz="8000" dirty="0"/>
              <a:t> </a:t>
            </a:r>
            <a:r>
              <a:rPr lang="en-US" sz="8000" dirty="0" err="1"/>
              <a:t>interpretar</a:t>
            </a:r>
            <a:r>
              <a:rPr lang="en-US" sz="8000" dirty="0"/>
              <a:t> la </a:t>
            </a:r>
            <a:r>
              <a:rPr lang="en-US" sz="8000" dirty="0" err="1"/>
              <a:t>probabilidad</a:t>
            </a:r>
            <a:r>
              <a:rPr lang="en-US" sz="8000" dirty="0"/>
              <a:t> y </a:t>
            </a:r>
            <a:r>
              <a:rPr lang="en-US" sz="8000" dirty="0" err="1"/>
              <a:t>el</a:t>
            </a:r>
            <a:r>
              <a:rPr lang="en-US" sz="8000" dirty="0"/>
              <a:t> </a:t>
            </a:r>
            <a:r>
              <a:rPr lang="en-US" sz="8000" dirty="0" err="1"/>
              <a:t>conocimiento</a:t>
            </a:r>
            <a:r>
              <a:rPr lang="en-US" sz="8000" dirty="0"/>
              <a:t>, y </a:t>
            </a:r>
            <a:r>
              <a:rPr lang="en-US" sz="8000" dirty="0" err="1"/>
              <a:t>cómo</a:t>
            </a:r>
            <a:r>
              <a:rPr lang="en-US" sz="8000" dirty="0"/>
              <a:t> </a:t>
            </a:r>
            <a:r>
              <a:rPr lang="en-US" sz="8000" dirty="0" err="1"/>
              <a:t>actualizar</a:t>
            </a:r>
            <a:r>
              <a:rPr lang="en-US" sz="8000" dirty="0"/>
              <a:t> </a:t>
            </a:r>
            <a:r>
              <a:rPr lang="en-US" sz="8000" dirty="0" err="1"/>
              <a:t>nuestras</a:t>
            </a:r>
            <a:r>
              <a:rPr lang="en-US" sz="8000" dirty="0"/>
              <a:t> </a:t>
            </a:r>
            <a:r>
              <a:rPr lang="en-US" sz="8000" dirty="0" err="1"/>
              <a:t>creencias</a:t>
            </a:r>
            <a:r>
              <a:rPr lang="en-US" sz="8000" dirty="0"/>
              <a:t> o </a:t>
            </a:r>
            <a:r>
              <a:rPr lang="en-US" sz="8000" dirty="0" err="1"/>
              <a:t>hipótesis</a:t>
            </a:r>
            <a:r>
              <a:rPr lang="en-US" sz="8000" dirty="0"/>
              <a:t> </a:t>
            </a:r>
            <a:r>
              <a:rPr lang="en-US" sz="8000" dirty="0" err="1"/>
              <a:t>frente</a:t>
            </a:r>
            <a:r>
              <a:rPr lang="en-US" sz="8000" dirty="0"/>
              <a:t> a </a:t>
            </a:r>
            <a:r>
              <a:rPr lang="en-US" sz="8000" dirty="0" err="1"/>
              <a:t>nuevas</a:t>
            </a:r>
            <a:r>
              <a:rPr lang="en-US" sz="8000" dirty="0"/>
              <a:t> </a:t>
            </a:r>
            <a:r>
              <a:rPr lang="en-US" sz="8000" dirty="0" err="1"/>
              <a:t>evidencias</a:t>
            </a:r>
            <a:r>
              <a:rPr lang="en-US" sz="8000" dirty="0"/>
              <a:t>.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14717041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¿Y honestamente? Sólo por la forma en que te ves a ti mismo, tus propias opiniones y lo que se necesita para que tu mente cambie, el teorema de Bayes tiene una manera de replantear cómo piensas sobre el pensamiento mismo.</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2395542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2154620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Tiempo de estudio: Este atributo representa la cantidad de tiempo que un estudiante pasa estudiando.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Método de estudio: Este atributo representa el método utilizado por el estudiante para estudiar. </a:t>
            </a:r>
          </a:p>
          <a:p>
            <a:r>
              <a:rPr lang="es-ES_tradnl" sz="2400" dirty="0"/>
              <a:t>Puntación de exámenes anteriores: Este atributo representa el rendimiento del estudiante en exámenes anteriores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27406834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Tenemos un </a:t>
            </a:r>
            <a:r>
              <a:rPr lang="es-ES_tradnl" sz="6000" dirty="0" err="1"/>
              <a:t>dataset</a:t>
            </a:r>
            <a:r>
              <a:rPr lang="es-ES_tradnl" sz="6000" dirty="0"/>
              <a:t> pequeño: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42146125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Para cada uno de los atributos, construyamos las tablas de frecuencia: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23778852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27415661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10C7F-46D4-E02A-258B-E27A90F1A2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0536EA-3190-91A1-892F-FD566C1E4C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1EC147-1314-AA29-26ED-9ECBA22A2AA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C6B2C1E-F91F-727E-24BA-5730F54F4418}"/>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1247784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882203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Ahora construyamos la tabla de probabilidad: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2343674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21561061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2093913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E92B7-0EF4-A0B9-36C7-D18C9EB442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B332E0-B8E0-F287-34B1-C518C16108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E95A0-B987-0E19-6C6E-73D611B527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D46DB32-2BFD-14CF-85BD-C35D302C2875}"/>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2349463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por lo que podemos encontrar la probabilidad de que un alumno apruebe si dedico muchas horas de estudio, realizo lecturas y trabajos prácticos, y tenía puntuaciones altas en exámenes anteriores.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9931551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DD9DC-3658-995E-9552-EFC54CDB5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489FA4-D2B6-8E01-4243-3A16B3CFFB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B2FFBD-69E4-A766-4067-52743E48BD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por lo que podemos encontrar la probabilidad de que un alumno apruebe si dedico muchas horas de estudio, realizo lecturas y trabajos prácticos, y tenía puntuaciones altas en exámenes anteriores. </a:t>
            </a:r>
            <a:endParaRPr lang="es-ES" sz="6000" dirty="0"/>
          </a:p>
        </p:txBody>
      </p:sp>
      <p:sp>
        <p:nvSpPr>
          <p:cNvPr id="4" name="Slide Number Placeholder 3">
            <a:extLst>
              <a:ext uri="{FF2B5EF4-FFF2-40B4-BE49-F238E27FC236}">
                <a16:creationId xmlns:a16="http://schemas.microsoft.com/office/drawing/2014/main" id="{BBABB1EC-F161-5BE5-FC83-FCCA36ACDCD0}"/>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35603902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C6A48-6298-D230-6593-E4AECCCE80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E7E361-956F-5B69-F0A4-B9C534DDB7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39933D-6084-989D-167F-6DC8B816F37D}"/>
              </a:ext>
            </a:extLst>
          </p:cNvPr>
          <p:cNvSpPr>
            <a:spLocks noGrp="1"/>
          </p:cNvSpPr>
          <p:nvPr>
            <p:ph type="body" idx="1"/>
          </p:nvPr>
        </p:nvSpPr>
        <p:spPr/>
        <p:txBody>
          <a:bodyPr/>
          <a:lstStyle/>
          <a:p>
            <a:pPr marL="0" indent="0">
              <a:buNone/>
            </a:pPr>
            <a:r>
              <a:rPr lang="es-ES_tradnl" sz="6000" dirty="0"/>
              <a:t>Calculemos ahora quienes desaprueban con las mismas condiciones</a:t>
            </a:r>
          </a:p>
        </p:txBody>
      </p:sp>
      <p:sp>
        <p:nvSpPr>
          <p:cNvPr id="4" name="Slide Number Placeholder 3">
            <a:extLst>
              <a:ext uri="{FF2B5EF4-FFF2-40B4-BE49-F238E27FC236}">
                <a16:creationId xmlns:a16="http://schemas.microsoft.com/office/drawing/2014/main" id="{9C0E4F6A-9C5A-EAB7-DD39-A01F90B34911}"/>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1456731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23909942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3CAA3-C2AE-02B6-FB06-2B2B733E21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5B8A08-4338-A3A0-EAC1-96FCB5A4F5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BEB72-1031-EB83-D59A-BF3B059BAD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AD3950F-2ADC-F563-2A8F-AFF2815064BD}"/>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2093158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1CB7E-891E-FF39-9EED-D70E94330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EABD89-819D-607F-B05D-8093DEB2FC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D7BFD1-E9A7-DD44-F43E-C415B894F15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BFC1B99-9323-3888-B60C-F68B4A39B5B7}"/>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4291073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12431890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33173134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solidFill>
                  <a:schemeClr val="tx1"/>
                </a:solidFill>
              </a:rPr>
              <a:t>Vemos que aquel </a:t>
            </a:r>
            <a:r>
              <a:rPr lang="es-ES_tradnl" sz="6000" dirty="0"/>
              <a:t>que es cero, tiene demasiada fuerza para clasificar.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20080026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22548411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8374379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25619225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A90DA-93F3-55C3-7058-5E5CC59500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31ADB-D78D-B88C-F1D3-A309FA80F0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0BC32B-1AAC-BA04-ADA8-ED889D289ED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0C3583E-65B6-7F04-6A69-2D7D6E084915}"/>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38443312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37112033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67069-E8C9-199F-E28A-3BA8D3C30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16E7BB-2117-F4BC-90A4-7436536755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4AA850-ACB2-C8FF-036A-06F2671C5622}"/>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F1DEB548-E134-757B-0198-CB412445E4A7}"/>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24045863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117B8-D5AA-540D-186E-E74D82A5E4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883688-A7B4-D211-0653-7D3656FAB7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F7CAE7-8D0C-2307-8F4B-0A054B527CC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C806F3C-2F62-3649-EE53-C4D6A67A017F}"/>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133746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363877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36603517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25402625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indent="0">
              <a:buNone/>
            </a:pPr>
            <a:r>
              <a:rPr lang="es-ES_tradnl" sz="6000" dirty="0"/>
              <a:t>Entonces, es importante para saber si el clasificador binario es bueno o malo, entender cómo se puede equivocar. </a:t>
            </a:r>
          </a:p>
          <a:p>
            <a:pPr marL="0" indent="0">
              <a:buNone/>
            </a:pPr>
            <a:r>
              <a:rPr lang="es-ES_tradnl" sz="6000" dirty="0"/>
              <a:t>Supongamos que, si el clasificador dice que es SPAM, entonces la salida es positiva, y si no es negativo, con eso podemos tener los siguientes casos en comparación con el verdadero valor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puede usarse una matriz de confusión para multi-clase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33123733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puede usarse una matriz de confusión para multi-clase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7037538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El desempeño específico de clase también es importante en medicina y biología, donde los términos </a:t>
            </a:r>
            <a:r>
              <a:rPr lang="es-ES_tradnl" sz="6000" b="1" dirty="0">
                <a:solidFill>
                  <a:schemeClr val="accent6"/>
                </a:solidFill>
              </a:rPr>
              <a:t>sensibilidad</a:t>
            </a:r>
            <a:r>
              <a:rPr lang="es-ES_tradnl" sz="6000" dirty="0"/>
              <a:t> y </a:t>
            </a:r>
            <a:r>
              <a:rPr lang="es-ES_tradnl" sz="6000" b="1" dirty="0">
                <a:solidFill>
                  <a:schemeClr val="accent1"/>
                </a:solidFill>
              </a:rPr>
              <a:t>especificidad</a:t>
            </a:r>
            <a:r>
              <a:rPr lang="es-ES_tradnl" sz="6000" dirty="0"/>
              <a:t> caracterizan el desempeño de una prueba de detección: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426491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10598165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87B11-B3D9-7787-6C8D-3A97B6C8EA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F996EB-9199-78B4-0B32-D3F6133CAF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8C58E-BACC-4AFC-BF31-CBC1D81ACA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5FD3441-9171-28EF-7701-8C3252E99ED7}"/>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20526248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En general existe un </a:t>
            </a:r>
            <a:r>
              <a:rPr lang="es-ES_tradnl" sz="6000" dirty="0" err="1"/>
              <a:t>trade</a:t>
            </a:r>
            <a:r>
              <a:rPr lang="es-ES_tradnl" sz="6000" dirty="0"/>
              <a:t>-off entre estas dos métricas, si queremos mejorar una, lo vamos a hacer en </a:t>
            </a:r>
            <a:r>
              <a:rPr lang="es-ES_tradnl" sz="6000" dirty="0" err="1"/>
              <a:t>pos</a:t>
            </a:r>
            <a:r>
              <a:rPr lang="es-ES_tradnl" sz="6000" dirty="0"/>
              <a:t> de empeorar la otra.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42604204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30565876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30611062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2165377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179225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4642504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24270309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28BAE-BED8-3FF8-CD62-E74185DB47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5615A9-E0C7-BD0E-B43E-10337D75D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C6209-966C-3FF9-4CDA-487662D23D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30BD4C2-5871-EB22-16E5-DCEC14D12A88}"/>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37786974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73</a:t>
            </a:fld>
            <a:endParaRPr lang="es-ES_tradnl"/>
          </a:p>
        </p:txBody>
      </p:sp>
    </p:spTree>
    <p:extLst>
      <p:ext uri="{BB962C8B-B14F-4D97-AF65-F5344CB8AC3E}">
        <p14:creationId xmlns:p14="http://schemas.microsoft.com/office/powerpoint/2010/main" val="3490626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42321005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12810260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b="1" i="1" dirty="0">
                <a:solidFill>
                  <a:srgbClr val="202122"/>
                </a:solidFill>
                <a:effectLst/>
                <a:latin typeface="Arial" panose="020B0604020202020204" pitchFamily="34" charset="0"/>
              </a:rPr>
              <a:t>Receiver Operating Characteristic</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1754905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70B22-B3CB-45A0-E32C-D940E01850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EC364A-3C0E-E78D-77CD-BD3A85E3DE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508904-F7A8-FFC6-19B4-1458402EF6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61B16749-9D91-1786-A25D-58787CF8CB01}"/>
              </a:ext>
            </a:extLst>
          </p:cNvPr>
          <p:cNvSpPr>
            <a:spLocks noGrp="1"/>
          </p:cNvSpPr>
          <p:nvPr>
            <p:ph type="sldNum" sz="quarter" idx="5"/>
          </p:nvPr>
        </p:nvSpPr>
        <p:spPr/>
        <p:txBody>
          <a:bodyPr/>
          <a:lstStyle/>
          <a:p>
            <a:fld id="{10A8952F-1C0B-F641-899D-BA69BEE8A7E7}" type="slidenum">
              <a:rPr lang="es-ES_tradnl" smtClean="0"/>
              <a:t>77</a:t>
            </a:fld>
            <a:endParaRPr lang="es-ES_tradnl"/>
          </a:p>
        </p:txBody>
      </p:sp>
    </p:spTree>
    <p:extLst>
      <p:ext uri="{BB962C8B-B14F-4D97-AF65-F5344CB8AC3E}">
        <p14:creationId xmlns:p14="http://schemas.microsoft.com/office/powerpoint/2010/main" val="25558280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33374-A249-E043-1D10-F7D96CB480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702CE3-B07E-4744-D843-E5A7E06434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8EBD07-CC57-5E3E-7F31-CDA9C4E0B5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8012318-ABB6-5DC0-5E7F-2373A3AE88B8}"/>
              </a:ext>
            </a:extLst>
          </p:cNvPr>
          <p:cNvSpPr>
            <a:spLocks noGrp="1"/>
          </p:cNvSpPr>
          <p:nvPr>
            <p:ph type="sldNum" sz="quarter" idx="5"/>
          </p:nvPr>
        </p:nvSpPr>
        <p:spPr/>
        <p:txBody>
          <a:bodyPr/>
          <a:lstStyle/>
          <a:p>
            <a:fld id="{10A8952F-1C0B-F641-899D-BA69BEE8A7E7}" type="slidenum">
              <a:rPr lang="es-ES_tradnl" smtClean="0"/>
              <a:t>78</a:t>
            </a:fld>
            <a:endParaRPr lang="es-ES_tradnl"/>
          </a:p>
        </p:txBody>
      </p:sp>
    </p:spTree>
    <p:extLst>
      <p:ext uri="{BB962C8B-B14F-4D97-AF65-F5344CB8AC3E}">
        <p14:creationId xmlns:p14="http://schemas.microsoft.com/office/powerpoint/2010/main" val="9630687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79</a:t>
            </a:fld>
            <a:endParaRPr lang="es-ES_tradnl"/>
          </a:p>
        </p:txBody>
      </p:sp>
    </p:spTree>
    <p:extLst>
      <p:ext uri="{BB962C8B-B14F-4D97-AF65-F5344CB8AC3E}">
        <p14:creationId xmlns:p14="http://schemas.microsoft.com/office/powerpoint/2010/main" val="359598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31566852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80</a:t>
            </a:fld>
            <a:endParaRPr lang="es-ES_tradnl"/>
          </a:p>
        </p:txBody>
      </p:sp>
    </p:spTree>
    <p:extLst>
      <p:ext uri="{BB962C8B-B14F-4D97-AF65-F5344CB8AC3E}">
        <p14:creationId xmlns:p14="http://schemas.microsoft.com/office/powerpoint/2010/main" val="3332030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656315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4/9/25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4/9/25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4/9/25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4/9/25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4/9/25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4/9/25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4/9/25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4/9/25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4/9/25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4/9/25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4/9/25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4/9/25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7.png"/><Relationship Id="rId7"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5.png"/></Relationships>
</file>

<file path=ppt/slides/_rels/slide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hyperlink" Target="https://www.freepik.com/free-vector/tiny-people-teacher-kids-camp-learning-english-chinese_11669362.htm#query=teaching&amp;position=11&amp;from_view=search&amp;track=sph" TargetMode="External"/><Relationship Id="rId9"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51.sv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3"/>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Clasificadores</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4"/>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i="1" dirty="0">
                    <a:solidFill>
                      <a:schemeClr val="accent1">
                        <a:lumMod val="50000"/>
                      </a:schemeClr>
                    </a:solidFill>
                  </a:rPr>
                  <a:t>Lo que buscamos modelar en la regresión logística no es el </a:t>
                </a:r>
                <a:r>
                  <a:rPr lang="es-ES" sz="2400" i="1" dirty="0" err="1">
                    <a:solidFill>
                      <a:schemeClr val="accent1">
                        <a:lumMod val="50000"/>
                      </a:schemeClr>
                    </a:solidFill>
                  </a:rPr>
                  <a:t>label</a:t>
                </a:r>
                <a:r>
                  <a:rPr lang="es-ES" sz="2400" i="1" dirty="0">
                    <a:solidFill>
                      <a:schemeClr val="accent1">
                        <a:lumMod val="50000"/>
                      </a:schemeClr>
                    </a:solidFill>
                  </a:rPr>
                  <a:t> 𝑦, sino la probabilidad de que 𝑦 pertenezca a una clase en particular:</a:t>
                </a:r>
                <a:br>
                  <a:rPr lang="es-ES" sz="2400" i="1" dirty="0">
                    <a:solidFill>
                      <a:schemeClr val="accent1">
                        <a:lumMod val="50000"/>
                      </a:schemeClr>
                    </a:solidFill>
                  </a:rPr>
                </a:br>
                <a:endParaRPr lang="es-ES" sz="2400" i="1" dirty="0">
                  <a:solidFill>
                    <a:schemeClr val="accent1">
                      <a:lumMod val="50000"/>
                    </a:schemeClr>
                  </a:solidFill>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𝑘</m:t>
                          </m:r>
                        </m:e>
                        <m:e>
                          <m:r>
                            <a:rPr lang="en-US" sz="2400" b="1" i="1" smtClean="0">
                              <a:latin typeface="Cambria Math" panose="02040503050406030204" pitchFamily="18" charset="0"/>
                            </a:rPr>
                            <m:t>𝑿</m:t>
                          </m:r>
                        </m:e>
                      </m:d>
                    </m:oMath>
                  </m:oMathPara>
                </a14:m>
                <a:endParaRPr lang="es-ES" sz="2400" dirty="0"/>
              </a:p>
              <a:p>
                <a:pPr marL="0" indent="0">
                  <a:buNone/>
                </a:pPr>
                <a:r>
                  <a:rPr lang="es-ES" sz="2400" dirty="0"/>
                  <a:t>En una clasificación multiclase, 𝑘 puede ser 0, 1, 2, … (también podría ser cualquier cosa, como "perro", "gato", "cebra"). </a:t>
                </a:r>
              </a:p>
              <a:p>
                <a:pPr marL="0" indent="0">
                  <a:buNone/>
                </a:pPr>
                <a:r>
                  <a:rPr lang="es-ES" sz="2400" dirty="0"/>
                  <a:t>En el caso de clasificación binaria:</a:t>
                </a:r>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=0</m:t>
                          </m:r>
                        </m:e>
                        <m:e>
                          <m:r>
                            <a:rPr lang="en-US" sz="2400" b="1" i="1" smtClean="0">
                              <a:latin typeface="Cambria Math" panose="02040503050406030204" pitchFamily="18" charset="0"/>
                            </a:rPr>
                            <m:t>𝑿</m:t>
                          </m:r>
                        </m:e>
                      </m:d>
                    </m:oMath>
                  </m:oMathPara>
                </a14:m>
                <a:endParaRPr lang="es-E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=1</m:t>
                          </m:r>
                        </m:e>
                        <m:e>
                          <m:r>
                            <a:rPr lang="en-US" sz="2400" b="1" i="1" smtClean="0">
                              <a:latin typeface="Cambria Math" panose="02040503050406030204" pitchFamily="18" charset="0"/>
                            </a:rPr>
                            <m:t>𝑿</m:t>
                          </m:r>
                        </m:e>
                      </m:d>
                    </m:oMath>
                  </m:oMathPara>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b="-318"/>
                </a:stretch>
              </a:blipFill>
            </p:spPr>
            <p:txBody>
              <a:bodyPr/>
              <a:lstStyle/>
              <a:p>
                <a:r>
                  <a:rPr lang="es-ES_tradnl">
                    <a:noFill/>
                  </a:rPr>
                  <a:t> </a:t>
                </a:r>
              </a:p>
            </p:txBody>
          </p:sp>
        </mc:Fallback>
      </mc:AlternateContent>
    </p:spTree>
    <p:extLst>
      <p:ext uri="{BB962C8B-B14F-4D97-AF65-F5344CB8AC3E}">
        <p14:creationId xmlns:p14="http://schemas.microsoft.com/office/powerpoint/2010/main" val="495911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2400" dirty="0"/>
                  <a:t>En el caso de dos clases:</a:t>
                </a:r>
                <a:br>
                  <a:rPr lang="es-ES" sz="2400" dirty="0"/>
                </a:br>
                <a:endParaRPr lang="es-E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=1</m:t>
                          </m:r>
                        </m:e>
                        <m:e>
                          <m:r>
                            <a:rPr lang="en-US" sz="2400" b="1" i="1" smtClean="0">
                              <a:latin typeface="Cambria Math" panose="02040503050406030204" pitchFamily="18" charset="0"/>
                            </a:rPr>
                            <m:t>𝑿</m:t>
                          </m:r>
                        </m:e>
                      </m:d>
                      <m:r>
                        <a:rPr lang="en-US" sz="2400" i="1">
                          <a:latin typeface="Cambria Math" panose="02040503050406030204" pitchFamily="18" charset="0"/>
                        </a:rPr>
                        <m:t>=1−</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=0</m:t>
                          </m:r>
                        </m:e>
                        <m:e>
                          <m:r>
                            <a:rPr lang="en-US" sz="2400" b="1" i="1">
                              <a:latin typeface="Cambria Math" panose="02040503050406030204" pitchFamily="18" charset="0"/>
                            </a:rPr>
                            <m:t>𝑿</m:t>
                          </m:r>
                        </m:e>
                      </m:d>
                    </m:oMath>
                  </m:oMathPara>
                </a14:m>
                <a:endParaRPr lang="es-ES" sz="2400" dirty="0"/>
              </a:p>
              <a:p>
                <a:pPr marL="0" indent="0">
                  <a:buNone/>
                </a:pPr>
                <a:r>
                  <a:rPr lang="es-ES" sz="2400" dirty="0"/>
                  <a:t>Por lo tanto, podemos simplificar la notación:</a:t>
                </a:r>
                <a:br>
                  <a:rPr lang="es-ES" sz="2400" dirty="0"/>
                </a:br>
                <a:endParaRPr lang="es-E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=1</m:t>
                          </m:r>
                        </m:e>
                        <m:e>
                          <m:r>
                            <a:rPr lang="en-US" sz="2400" b="1" i="1" smtClean="0">
                              <a:latin typeface="Cambria Math" panose="02040503050406030204" pitchFamily="18" charset="0"/>
                            </a:rPr>
                            <m:t>𝑿</m:t>
                          </m:r>
                        </m:e>
                      </m:d>
                      <m:r>
                        <a:rPr lang="en-US" sz="2400" b="0" i="1" smtClean="0">
                          <a:latin typeface="Cambria Math" panose="02040503050406030204" pitchFamily="18" charset="0"/>
                        </a:rPr>
                        <m:t>=</m:t>
                      </m:r>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1" i="1">
                              <a:latin typeface="Cambria Math" panose="02040503050406030204" pitchFamily="18" charset="0"/>
                            </a:rPr>
                            <m:t>𝑿</m:t>
                          </m:r>
                        </m:e>
                      </m:d>
                    </m:oMath>
                  </m:oMathPara>
                </a14:m>
                <a:endParaRPr lang="en-US" sz="2400" b="1" dirty="0"/>
              </a:p>
              <a:p>
                <a:pPr marL="0" indent="0">
                  <a:buNone/>
                </a:pPr>
                <a:r>
                  <a:rPr lang="es-ES" sz="2400" dirty="0"/>
                  <a:t>Las probabilidades son valores que van entre 0 y 1.</a:t>
                </a:r>
              </a:p>
              <a:p>
                <a:pPr marL="0" indent="0">
                  <a:buNone/>
                </a:pPr>
                <a:endParaRPr lang="es-ES" sz="2400" dirty="0"/>
              </a:p>
              <a:p>
                <a:pPr marL="0" indent="0">
                  <a:buNone/>
                </a:pPr>
                <a:r>
                  <a:rPr lang="es-ES" sz="2400" dirty="0"/>
                  <a:t>Para simplificar aún más, consideremos el caso de un solo atributo: </a:t>
                </a:r>
                <a14:m>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1274" b="-3185"/>
                </a:stretch>
              </a:blipFill>
            </p:spPr>
            <p:txBody>
              <a:bodyPr/>
              <a:lstStyle/>
              <a:p>
                <a:r>
                  <a:rPr lang="es-ES_tradnl">
                    <a:noFill/>
                  </a:rPr>
                  <a:t> </a:t>
                </a:r>
              </a:p>
            </p:txBody>
          </p:sp>
        </mc:Fallback>
      </mc:AlternateContent>
    </p:spTree>
    <p:extLst>
      <p:ext uri="{BB962C8B-B14F-4D97-AF65-F5344CB8AC3E}">
        <p14:creationId xmlns:p14="http://schemas.microsoft.com/office/powerpoint/2010/main" val="2140419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pic>
        <p:nvPicPr>
          <p:cNvPr id="3" name="rect234.png" descr="rect234.png">
            <a:extLst>
              <a:ext uri="{FF2B5EF4-FFF2-40B4-BE49-F238E27FC236}">
                <a16:creationId xmlns:a16="http://schemas.microsoft.com/office/drawing/2014/main" id="{4C56ED79-DF46-8BB3-FBBB-2CA9E734B8CA}"/>
              </a:ext>
            </a:extLst>
          </p:cNvPr>
          <p:cNvPicPr>
            <a:picLocks noChangeAspect="1"/>
          </p:cNvPicPr>
          <p:nvPr/>
        </p:nvPicPr>
        <p:blipFill>
          <a:blip r:embed="rId3"/>
          <a:stretch>
            <a:fillRect/>
          </a:stretch>
        </p:blipFill>
        <p:spPr>
          <a:xfrm>
            <a:off x="2301782" y="1766047"/>
            <a:ext cx="7445428" cy="4304459"/>
          </a:xfrm>
          <a:prstGeom prst="rect">
            <a:avLst/>
          </a:prstGeom>
          <a:ln w="12700">
            <a:miter lim="400000"/>
          </a:ln>
        </p:spPr>
      </p:pic>
    </p:spTree>
    <p:extLst>
      <p:ext uri="{BB962C8B-B14F-4D97-AF65-F5344CB8AC3E}">
        <p14:creationId xmlns:p14="http://schemas.microsoft.com/office/powerpoint/2010/main" val="2758478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C04B8-7DC1-C3D1-CD21-F0B4D1835BED}"/>
            </a:ext>
          </a:extLst>
        </p:cNvPr>
        <p:cNvGrpSpPr/>
        <p:nvPr/>
      </p:nvGrpSpPr>
      <p:grpSpPr>
        <a:xfrm>
          <a:off x="0" y="0"/>
          <a:ext cx="0" cy="0"/>
          <a:chOff x="0" y="0"/>
          <a:chExt cx="0" cy="0"/>
        </a:xfrm>
      </p:grpSpPr>
      <p:pic>
        <p:nvPicPr>
          <p:cNvPr id="4" name="rect2341.png" descr="rect2341.png">
            <a:extLst>
              <a:ext uri="{FF2B5EF4-FFF2-40B4-BE49-F238E27FC236}">
                <a16:creationId xmlns:a16="http://schemas.microsoft.com/office/drawing/2014/main" id="{8A042FBA-8E77-F1B2-FAB5-32F5E3C8378E}"/>
              </a:ext>
            </a:extLst>
          </p:cNvPr>
          <p:cNvPicPr>
            <a:picLocks noChangeAspect="1"/>
          </p:cNvPicPr>
          <p:nvPr/>
        </p:nvPicPr>
        <p:blipFill>
          <a:blip r:embed="rId3"/>
          <a:stretch>
            <a:fillRect/>
          </a:stretch>
        </p:blipFill>
        <p:spPr>
          <a:xfrm>
            <a:off x="2301782" y="1766046"/>
            <a:ext cx="7445427" cy="4304459"/>
          </a:xfrm>
          <a:prstGeom prst="rect">
            <a:avLst/>
          </a:prstGeom>
          <a:ln w="12700">
            <a:miter lim="400000"/>
          </a:ln>
        </p:spPr>
      </p:pic>
      <p:sp>
        <p:nvSpPr>
          <p:cNvPr id="2" name="Title 1">
            <a:extLst>
              <a:ext uri="{FF2B5EF4-FFF2-40B4-BE49-F238E27FC236}">
                <a16:creationId xmlns:a16="http://schemas.microsoft.com/office/drawing/2014/main" id="{5FBA1EB1-FE83-CFED-D1A6-56821B78ED22}"/>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81ECC013-6962-2842-F32E-63E313772C6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97957FD-B402-AD65-43AC-B882C94C7C94}"/>
                  </a:ext>
                </a:extLst>
              </p:cNvPr>
              <p:cNvSpPr txBox="1"/>
              <p:nvPr/>
            </p:nvSpPr>
            <p:spPr>
              <a:xfrm>
                <a:off x="6824049" y="3687442"/>
                <a:ext cx="256822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𝑥</m:t>
                      </m:r>
                    </m:oMath>
                  </m:oMathPara>
                </a14:m>
                <a:endParaRPr lang="es-ES_tradnl" sz="2400" dirty="0"/>
              </a:p>
            </p:txBody>
          </p:sp>
        </mc:Choice>
        <mc:Fallback xmlns="">
          <p:sp>
            <p:nvSpPr>
              <p:cNvPr id="7" name="TextBox 6">
                <a:extLst>
                  <a:ext uri="{FF2B5EF4-FFF2-40B4-BE49-F238E27FC236}">
                    <a16:creationId xmlns:a16="http://schemas.microsoft.com/office/drawing/2014/main" id="{D97957FD-B402-AD65-43AC-B882C94C7C94}"/>
                  </a:ext>
                </a:extLst>
              </p:cNvPr>
              <p:cNvSpPr txBox="1">
                <a:spLocks noRot="1" noChangeAspect="1" noMove="1" noResize="1" noEditPoints="1" noAdjustHandles="1" noChangeArrowheads="1" noChangeShapeType="1" noTextEdit="1"/>
              </p:cNvSpPr>
              <p:nvPr/>
            </p:nvSpPr>
            <p:spPr>
              <a:xfrm>
                <a:off x="6824049" y="3687442"/>
                <a:ext cx="2568228" cy="461665"/>
              </a:xfrm>
              <a:prstGeom prst="rect">
                <a:avLst/>
              </a:prstGeom>
              <a:blipFill>
                <a:blip r:embed="rId4"/>
                <a:stretch>
                  <a:fillRect b="-10811"/>
                </a:stretch>
              </a:blipFill>
            </p:spPr>
            <p:txBody>
              <a:bodyPr/>
              <a:lstStyle/>
              <a:p>
                <a:r>
                  <a:rPr lang="es-ES_tradnl">
                    <a:noFill/>
                  </a:rPr>
                  <a:t> </a:t>
                </a:r>
              </a:p>
            </p:txBody>
          </p:sp>
        </mc:Fallback>
      </mc:AlternateContent>
    </p:spTree>
    <p:extLst>
      <p:ext uri="{BB962C8B-B14F-4D97-AF65-F5344CB8AC3E}">
        <p14:creationId xmlns:p14="http://schemas.microsoft.com/office/powerpoint/2010/main" val="2522862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0A167-F834-C19E-F1C1-762D87EAAE6D}"/>
            </a:ext>
          </a:extLst>
        </p:cNvPr>
        <p:cNvGrpSpPr/>
        <p:nvPr/>
      </p:nvGrpSpPr>
      <p:grpSpPr>
        <a:xfrm>
          <a:off x="0" y="0"/>
          <a:ext cx="0" cy="0"/>
          <a:chOff x="0" y="0"/>
          <a:chExt cx="0" cy="0"/>
        </a:xfrm>
      </p:grpSpPr>
      <p:pic>
        <p:nvPicPr>
          <p:cNvPr id="4" name="rect2341.png" descr="rect2341.png">
            <a:extLst>
              <a:ext uri="{FF2B5EF4-FFF2-40B4-BE49-F238E27FC236}">
                <a16:creationId xmlns:a16="http://schemas.microsoft.com/office/drawing/2014/main" id="{08365077-3BF1-8839-ECBB-8F6C88695417}"/>
              </a:ext>
            </a:extLst>
          </p:cNvPr>
          <p:cNvPicPr>
            <a:picLocks noChangeAspect="1"/>
          </p:cNvPicPr>
          <p:nvPr/>
        </p:nvPicPr>
        <p:blipFill>
          <a:blip r:embed="rId3"/>
          <a:stretch>
            <a:fillRect/>
          </a:stretch>
        </p:blipFill>
        <p:spPr>
          <a:xfrm>
            <a:off x="2301782" y="1766046"/>
            <a:ext cx="7445427" cy="4304459"/>
          </a:xfrm>
          <a:prstGeom prst="rect">
            <a:avLst/>
          </a:prstGeom>
          <a:ln w="12700">
            <a:miter lim="400000"/>
          </a:ln>
        </p:spPr>
      </p:pic>
      <p:sp>
        <p:nvSpPr>
          <p:cNvPr id="2" name="Title 1">
            <a:extLst>
              <a:ext uri="{FF2B5EF4-FFF2-40B4-BE49-F238E27FC236}">
                <a16:creationId xmlns:a16="http://schemas.microsoft.com/office/drawing/2014/main" id="{90EC36BF-19F7-DA4E-01BA-F81D29E0630F}"/>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41F8093D-7AFF-2BBE-6D27-285493EAF09D}"/>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957C666-1D2A-1746-35B1-C87EBCC0CD70}"/>
                  </a:ext>
                </a:extLst>
              </p:cNvPr>
              <p:cNvSpPr txBox="1"/>
              <p:nvPr/>
            </p:nvSpPr>
            <p:spPr>
              <a:xfrm>
                <a:off x="6824049" y="3687442"/>
                <a:ext cx="256822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𝑥</m:t>
                      </m:r>
                    </m:oMath>
                  </m:oMathPara>
                </a14:m>
                <a:endParaRPr lang="es-ES_tradnl" sz="2400" dirty="0"/>
              </a:p>
            </p:txBody>
          </p:sp>
        </mc:Choice>
        <mc:Fallback xmlns="">
          <p:sp>
            <p:nvSpPr>
              <p:cNvPr id="7" name="TextBox 6">
                <a:extLst>
                  <a:ext uri="{FF2B5EF4-FFF2-40B4-BE49-F238E27FC236}">
                    <a16:creationId xmlns:a16="http://schemas.microsoft.com/office/drawing/2014/main" id="{7957C666-1D2A-1746-35B1-C87EBCC0CD70}"/>
                  </a:ext>
                </a:extLst>
              </p:cNvPr>
              <p:cNvSpPr txBox="1">
                <a:spLocks noRot="1" noChangeAspect="1" noMove="1" noResize="1" noEditPoints="1" noAdjustHandles="1" noChangeArrowheads="1" noChangeShapeType="1" noTextEdit="1"/>
              </p:cNvSpPr>
              <p:nvPr/>
            </p:nvSpPr>
            <p:spPr>
              <a:xfrm>
                <a:off x="6824049" y="3687442"/>
                <a:ext cx="2568228" cy="461665"/>
              </a:xfrm>
              <a:prstGeom prst="rect">
                <a:avLst/>
              </a:prstGeom>
              <a:blipFill>
                <a:blip r:embed="rId4"/>
                <a:stretch>
                  <a:fillRect b="-10811"/>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64112981-FDF8-C7CB-B5D4-F30AF5A9F185}"/>
              </a:ext>
            </a:extLst>
          </p:cNvPr>
          <p:cNvSpPr/>
          <p:nvPr/>
        </p:nvSpPr>
        <p:spPr>
          <a:xfrm>
            <a:off x="750368" y="5093352"/>
            <a:ext cx="10691264" cy="97715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En la gráfica se observa el problema de predecir usando </a:t>
            </a:r>
            <a:r>
              <a:rPr lang="es-ES_tradnl" b="1" dirty="0"/>
              <a:t>regresión lineal</a:t>
            </a:r>
            <a:r>
              <a:rPr lang="es-ES_tradnl" dirty="0"/>
              <a:t>. Dada la naturaleza de la función, hay valores donde se obtienen </a:t>
            </a:r>
            <a:r>
              <a:rPr lang="es-ES_tradnl" i="1" dirty="0"/>
              <a:t>p(x) &lt; 0 </a:t>
            </a:r>
            <a:r>
              <a:rPr lang="es-ES_tradnl" dirty="0"/>
              <a:t>o </a:t>
            </a:r>
            <a:r>
              <a:rPr lang="es-ES_tradnl" i="1" dirty="0"/>
              <a:t>p(x) &gt; 1</a:t>
            </a:r>
            <a:r>
              <a:rPr lang="es-ES_tradnl" dirty="0"/>
              <a:t>. Esto ocurrirá con cualquier regresión que produzca valores fuera del rango entre 0 y 1.</a:t>
            </a:r>
          </a:p>
        </p:txBody>
      </p:sp>
    </p:spTree>
    <p:extLst>
      <p:ext uri="{BB962C8B-B14F-4D97-AF65-F5344CB8AC3E}">
        <p14:creationId xmlns:p14="http://schemas.microsoft.com/office/powerpoint/2010/main" val="3346369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Para evitar esto, podemos modelar la probabilidad utilizando una función que nos asegure que </a:t>
                </a:r>
                <a:r>
                  <a:rPr lang="es-ES_tradnl" sz="2400" b="1" dirty="0">
                    <a:solidFill>
                      <a:schemeClr val="accent6">
                        <a:lumMod val="60000"/>
                        <a:lumOff val="40000"/>
                      </a:schemeClr>
                    </a:solidFill>
                  </a:rPr>
                  <a:t>siempre tendremos valores entre 0 y 1</a:t>
                </a:r>
                <a:r>
                  <a:rPr lang="es-ES_tradnl" sz="2400" dirty="0"/>
                  <a:t>.</a:t>
                </a:r>
              </a:p>
              <a:p>
                <a:pPr marL="0" indent="0">
                  <a:buNone/>
                </a:pPr>
                <a:r>
                  <a:rPr lang="es-ES_tradnl" sz="2400" dirty="0"/>
                  <a:t>En la regresión logística, esto se resuelve utilizando una </a:t>
                </a:r>
                <a:r>
                  <a:rPr lang="es-ES_tradnl" sz="2400" b="1" dirty="0">
                    <a:solidFill>
                      <a:schemeClr val="accent3">
                        <a:lumMod val="60000"/>
                        <a:lumOff val="40000"/>
                      </a:schemeClr>
                    </a:solidFill>
                  </a:rPr>
                  <a:t>función sigmoide</a:t>
                </a:r>
                <a:r>
                  <a:rPr lang="es-ES_tradnl" sz="2400" dirty="0"/>
                  <a:t>:</a:t>
                </a:r>
                <a:br>
                  <a:rPr lang="es-ES_tradnl" sz="2400" dirty="0"/>
                </a:br>
                <a:endParaRPr lang="es-ES_tradnl" sz="2400" dirty="0"/>
              </a:p>
              <a:p>
                <a:pPr marL="0" indent="0" algn="ctr">
                  <a:buNone/>
                </a:pPr>
                <a14:m>
                  <m:oMathPara xmlns:m="http://schemas.openxmlformats.org/officeDocument/2006/math">
                    <m:oMathParaPr>
                      <m:jc m:val="centerGroup"/>
                    </m:oMathParaPr>
                    <m:oMath xmlns:m="http://schemas.openxmlformats.org/officeDocument/2006/math">
                      <m:r>
                        <a:rPr lang="es-ES_tradnl" sz="2400" b="0" i="1" smtClean="0">
                          <a:latin typeface="Cambria Math" panose="02040503050406030204" pitchFamily="18" charset="0"/>
                        </a:rPr>
                        <m:t>𝑝</m:t>
                      </m:r>
                      <m:d>
                        <m:dPr>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𝑥</m:t>
                          </m:r>
                        </m:e>
                      </m:d>
                      <m:r>
                        <a:rPr lang="es-ES_tradnl" sz="2400" b="0" i="1" smtClean="0">
                          <a:latin typeface="Cambria Math" panose="02040503050406030204" pitchFamily="18" charset="0"/>
                        </a:rPr>
                        <m:t>=</m:t>
                      </m:r>
                      <m:f>
                        <m:fPr>
                          <m:ctrlPr>
                            <a:rPr lang="es-ES_tradnl" sz="2400" b="0" i="1" smtClean="0">
                              <a:latin typeface="Cambria Math" panose="02040503050406030204" pitchFamily="18" charset="0"/>
                            </a:rPr>
                          </m:ctrlPr>
                        </m:fPr>
                        <m:num>
                          <m:sSup>
                            <m:sSupPr>
                              <m:ctrlPr>
                                <a:rPr lang="es-ES_tradnl" sz="2400" b="0" i="1" smtClean="0">
                                  <a:latin typeface="Cambria Math" panose="02040503050406030204" pitchFamily="18" charset="0"/>
                                </a:rPr>
                              </m:ctrlPr>
                            </m:sSupPr>
                            <m:e>
                              <m:r>
                                <a:rPr lang="es-ES_tradnl" sz="2400" b="0" i="1" smtClean="0">
                                  <a:latin typeface="Cambria Math" panose="02040503050406030204" pitchFamily="18" charset="0"/>
                                </a:rPr>
                                <m:t>𝑒</m:t>
                              </m:r>
                            </m:e>
                            <m:sup>
                              <m:r>
                                <a:rPr lang="es-ES_tradnl" sz="2400" i="1" smtClean="0">
                                  <a:latin typeface="Cambria Math" panose="02040503050406030204" pitchFamily="18" charset="0"/>
                                </a:rPr>
                                <m:t>𝑏</m:t>
                              </m:r>
                              <m:r>
                                <a:rPr lang="es-ES_tradnl" sz="240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𝑤</m:t>
                                  </m:r>
                                </m:e>
                                <m:sub>
                                  <m:r>
                                    <a:rPr lang="es-ES_tradnl" sz="2400" i="1" smtClean="0">
                                      <a:latin typeface="Cambria Math" panose="02040503050406030204" pitchFamily="18" charset="0"/>
                                    </a:rPr>
                                    <m:t>0</m:t>
                                  </m:r>
                                </m:sub>
                              </m:sSub>
                              <m:r>
                                <a:rPr lang="es-ES_tradnl" sz="2400" i="1" smtClean="0">
                                  <a:latin typeface="Cambria Math" panose="02040503050406030204" pitchFamily="18" charset="0"/>
                                </a:rPr>
                                <m:t>𝑥</m:t>
                              </m:r>
                            </m:sup>
                          </m:sSup>
                        </m:num>
                        <m:den>
                          <m:r>
                            <a:rPr lang="es-ES_tradnl" sz="2400" b="0" i="1" smtClean="0">
                              <a:latin typeface="Cambria Math" panose="02040503050406030204" pitchFamily="18" charset="0"/>
                            </a:rPr>
                            <m:t>1+</m:t>
                          </m:r>
                          <m:sSup>
                            <m:sSupPr>
                              <m:ctrlPr>
                                <a:rPr lang="es-ES_tradnl" sz="2400" i="1" smtClean="0">
                                  <a:latin typeface="Cambria Math" panose="02040503050406030204" pitchFamily="18" charset="0"/>
                                </a:rPr>
                              </m:ctrlPr>
                            </m:sSupPr>
                            <m:e>
                              <m:r>
                                <a:rPr lang="es-ES_tradnl" sz="2400" i="1" smtClean="0">
                                  <a:latin typeface="Cambria Math" panose="02040503050406030204" pitchFamily="18" charset="0"/>
                                </a:rPr>
                                <m:t>𝑒</m:t>
                              </m:r>
                            </m:e>
                            <m:sup>
                              <m:r>
                                <a:rPr lang="es-ES_tradnl" sz="2400" i="1" smtClean="0">
                                  <a:latin typeface="Cambria Math" panose="02040503050406030204" pitchFamily="18" charset="0"/>
                                </a:rPr>
                                <m:t>𝑏</m:t>
                              </m:r>
                              <m:r>
                                <a:rPr lang="es-ES_tradnl" sz="240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𝑤</m:t>
                                  </m:r>
                                </m:e>
                                <m:sub>
                                  <m:r>
                                    <a:rPr lang="es-ES_tradnl" sz="2400" i="1" smtClean="0">
                                      <a:latin typeface="Cambria Math" panose="02040503050406030204" pitchFamily="18" charset="0"/>
                                    </a:rPr>
                                    <m:t>0</m:t>
                                  </m:r>
                                </m:sub>
                              </m:sSub>
                              <m:r>
                                <a:rPr lang="es-ES_tradnl" sz="2400" i="1" smtClean="0">
                                  <a:latin typeface="Cambria Math" panose="02040503050406030204" pitchFamily="18" charset="0"/>
                                </a:rPr>
                                <m:t>𝑥</m:t>
                              </m:r>
                            </m:sup>
                          </m:sSup>
                        </m:den>
                      </m:f>
                      <m:r>
                        <a:rPr lang="en-US" sz="2400" b="0" i="1" smtClean="0">
                          <a:latin typeface="Cambria Math" panose="02040503050406030204" pitchFamily="18" charset="0"/>
                        </a:rPr>
                        <m:t>=</m:t>
                      </m:r>
                      <m:f>
                        <m:fPr>
                          <m:ctrlPr>
                            <a:rPr lang="es-ES_tradnl" sz="2400" i="1">
                              <a:latin typeface="Cambria Math" panose="02040503050406030204" pitchFamily="18" charset="0"/>
                            </a:rPr>
                          </m:ctrlPr>
                        </m:fPr>
                        <m:num>
                          <m:r>
                            <a:rPr lang="en-US" sz="2400" b="0" i="1" smtClean="0">
                              <a:latin typeface="Cambria Math" panose="02040503050406030204" pitchFamily="18" charset="0"/>
                            </a:rPr>
                            <m:t>1</m:t>
                          </m:r>
                        </m:num>
                        <m:den>
                          <m:r>
                            <a:rPr lang="es-ES_tradnl" sz="2400" i="1">
                              <a:latin typeface="Cambria Math" panose="02040503050406030204" pitchFamily="18" charset="0"/>
                            </a:rPr>
                            <m:t>1+</m:t>
                          </m:r>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n-US" sz="2400" b="0" i="1" smtClean="0">
                                  <a:latin typeface="Cambria Math" panose="02040503050406030204" pitchFamily="18" charset="0"/>
                                </a:rPr>
                                <m:t>−(</m:t>
                              </m:r>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r>
                                <a:rPr lang="en-US" sz="2400" b="0" i="1" smtClean="0">
                                  <a:latin typeface="Cambria Math" panose="02040503050406030204" pitchFamily="18" charset="0"/>
                                </a:rPr>
                                <m:t>𝑥</m:t>
                              </m:r>
                              <m:r>
                                <a:rPr lang="en-US" sz="2400" b="0" i="1" smtClean="0">
                                  <a:latin typeface="Cambria Math" panose="02040503050406030204" pitchFamily="18" charset="0"/>
                                </a:rPr>
                                <m:t>)</m:t>
                              </m:r>
                            </m:sup>
                          </m:sSup>
                        </m:den>
                      </m:f>
                    </m:oMath>
                  </m:oMathPara>
                </a14:m>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Tree>
    <p:extLst>
      <p:ext uri="{BB962C8B-B14F-4D97-AF65-F5344CB8AC3E}">
        <p14:creationId xmlns:p14="http://schemas.microsoft.com/office/powerpoint/2010/main" val="1990654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84FF2-D123-4BFF-3B2B-BC361AAA0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94DB44-1028-4B8C-70A7-F56452EF4345}"/>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4297493E-F3EB-38B9-C9DB-CCD98B8A4106}"/>
              </a:ext>
            </a:extLst>
          </p:cNvPr>
          <p:cNvSpPr>
            <a:spLocks noGrp="1"/>
          </p:cNvSpPr>
          <p:nvPr>
            <p:ph type="ftr" sz="quarter" idx="11"/>
          </p:nvPr>
        </p:nvSpPr>
        <p:spPr/>
        <p:txBody>
          <a:bodyPr/>
          <a:lstStyle/>
          <a:p>
            <a:pPr>
              <a:spcAft>
                <a:spcPts val="600"/>
              </a:spcAft>
            </a:pPr>
            <a:r>
              <a:rPr lang="es-ES_tradnl" dirty="0"/>
              <a:t>Inteligencia Artificial – CEIA – FIUBA</a:t>
            </a:r>
          </a:p>
        </p:txBody>
      </p:sp>
      <p:pic>
        <p:nvPicPr>
          <p:cNvPr id="3" name="rect234.png" descr="rect234.png">
            <a:extLst>
              <a:ext uri="{FF2B5EF4-FFF2-40B4-BE49-F238E27FC236}">
                <a16:creationId xmlns:a16="http://schemas.microsoft.com/office/drawing/2014/main" id="{C7D9917E-DE0F-A485-3869-333F9030FA11}"/>
              </a:ext>
            </a:extLst>
          </p:cNvPr>
          <p:cNvPicPr>
            <a:picLocks noChangeAspect="1"/>
          </p:cNvPicPr>
          <p:nvPr/>
        </p:nvPicPr>
        <p:blipFill>
          <a:blip r:embed="rId3"/>
          <a:stretch>
            <a:fillRect/>
          </a:stretch>
        </p:blipFill>
        <p:spPr>
          <a:xfrm>
            <a:off x="2301782" y="1766047"/>
            <a:ext cx="7445428" cy="4304459"/>
          </a:xfrm>
          <a:prstGeom prst="rect">
            <a:avLst/>
          </a:prstGeom>
          <a:ln w="12700">
            <a:miter lim="400000"/>
          </a:ln>
        </p:spPr>
      </p:pic>
    </p:spTree>
    <p:extLst>
      <p:ext uri="{BB962C8B-B14F-4D97-AF65-F5344CB8AC3E}">
        <p14:creationId xmlns:p14="http://schemas.microsoft.com/office/powerpoint/2010/main" val="178504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FE2D2-951B-24A5-88EA-2467270ECCEB}"/>
            </a:ext>
          </a:extLst>
        </p:cNvPr>
        <p:cNvGrpSpPr/>
        <p:nvPr/>
      </p:nvGrpSpPr>
      <p:grpSpPr>
        <a:xfrm>
          <a:off x="0" y="0"/>
          <a:ext cx="0" cy="0"/>
          <a:chOff x="0" y="0"/>
          <a:chExt cx="0" cy="0"/>
        </a:xfrm>
      </p:grpSpPr>
      <p:pic>
        <p:nvPicPr>
          <p:cNvPr id="4" name="rect2342.png" descr="rect2342.png">
            <a:extLst>
              <a:ext uri="{FF2B5EF4-FFF2-40B4-BE49-F238E27FC236}">
                <a16:creationId xmlns:a16="http://schemas.microsoft.com/office/drawing/2014/main" id="{D673DEA4-71B5-EF53-EFF0-7EF855D443BC}"/>
              </a:ext>
            </a:extLst>
          </p:cNvPr>
          <p:cNvPicPr>
            <a:picLocks noChangeAspect="1"/>
          </p:cNvPicPr>
          <p:nvPr/>
        </p:nvPicPr>
        <p:blipFill>
          <a:blip r:embed="rId3"/>
          <a:stretch>
            <a:fillRect/>
          </a:stretch>
        </p:blipFill>
        <p:spPr>
          <a:xfrm>
            <a:off x="2307914" y="1766047"/>
            <a:ext cx="7439296" cy="4300915"/>
          </a:xfrm>
          <a:prstGeom prst="rect">
            <a:avLst/>
          </a:prstGeom>
          <a:ln w="12700">
            <a:miter lim="400000"/>
          </a:ln>
        </p:spPr>
      </p:pic>
      <p:sp>
        <p:nvSpPr>
          <p:cNvPr id="2" name="Title 1">
            <a:extLst>
              <a:ext uri="{FF2B5EF4-FFF2-40B4-BE49-F238E27FC236}">
                <a16:creationId xmlns:a16="http://schemas.microsoft.com/office/drawing/2014/main" id="{F1495A31-6794-6783-F209-4564F04BF341}"/>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2C66E599-E0A1-EFD6-0EAA-0137714CA8B3}"/>
              </a:ext>
            </a:extLst>
          </p:cNvPr>
          <p:cNvSpPr>
            <a:spLocks noGrp="1"/>
          </p:cNvSpPr>
          <p:nvPr>
            <p:ph type="ftr" sz="quarter" idx="11"/>
          </p:nvPr>
        </p:nvSpPr>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1234420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a:bodyPr>
              <a:lstStyle/>
              <a:p>
                <a:pPr marL="0" indent="0">
                  <a:buNone/>
                </a:pPr>
                <a:r>
                  <a:rPr lang="es-ES_tradnl" sz="2400" dirty="0"/>
                  <a:t>Si manipulamos la ecuación </a:t>
                </a: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f>
                      <m:fPr>
                        <m:ctrlPr>
                          <a:rPr lang="es-ES_tradnl" sz="2400" i="1">
                            <a:latin typeface="Cambria Math" panose="02040503050406030204" pitchFamily="18" charset="0"/>
                          </a:rPr>
                        </m:ctrlPr>
                      </m:fPr>
                      <m:num>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r>
                              <a:rPr lang="es-ES_tradnl" sz="2400" i="1">
                                <a:latin typeface="Cambria Math" panose="02040503050406030204" pitchFamily="18" charset="0"/>
                              </a:rPr>
                              <m:t>𝑥</m:t>
                            </m:r>
                          </m:sup>
                        </m:sSup>
                      </m:num>
                      <m:den>
                        <m:r>
                          <a:rPr lang="es-ES_tradnl" sz="2400" i="1">
                            <a:latin typeface="Cambria Math" panose="02040503050406030204" pitchFamily="18" charset="0"/>
                          </a:rPr>
                          <m:t>1+</m:t>
                        </m:r>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r>
                              <a:rPr lang="es-ES_tradnl" sz="2400" i="1">
                                <a:latin typeface="Cambria Math" panose="02040503050406030204" pitchFamily="18" charset="0"/>
                              </a:rPr>
                              <m:t>𝑥</m:t>
                            </m:r>
                          </m:sup>
                        </m:sSup>
                      </m:den>
                    </m:f>
                  </m:oMath>
                </a14:m>
                <a:r>
                  <a:rPr lang="es-ES_tradnl" sz="2400" dirty="0"/>
                  <a:t>, llegamos a:</a:t>
                </a:r>
                <a:br>
                  <a:rPr lang="es-ES_tradnl" sz="2400" dirty="0"/>
                </a:br>
                <a:endParaRPr lang="es-ES_tradnl" sz="2400" dirty="0"/>
              </a:p>
              <a:p>
                <a:pPr marL="0" indent="0" algn="ctr">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num>
                        <m:den>
                          <m:r>
                            <a:rPr lang="en-US" sz="2400" b="0" i="1" smtClean="0">
                              <a:latin typeface="Cambria Math" panose="02040503050406030204" pitchFamily="18" charset="0"/>
                            </a:rPr>
                            <m:t>1−</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r>
                        <a:rPr lang="en-US" sz="2400" b="0" i="1" smtClean="0">
                          <a:latin typeface="Cambria Math" panose="02040503050406030204" pitchFamily="18" charset="0"/>
                        </a:rPr>
                        <m:t>=</m:t>
                      </m:r>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r>
                            <a:rPr lang="es-ES_tradnl" sz="2400" i="1">
                              <a:latin typeface="Cambria Math" panose="02040503050406030204" pitchFamily="18" charset="0"/>
                            </a:rPr>
                            <m:t>𝑥</m:t>
                          </m:r>
                        </m:sup>
                      </m:sSup>
                    </m:oMath>
                  </m:oMathPara>
                </a14:m>
                <a:endParaRPr lang="es-ES_tradnl" sz="2400" dirty="0"/>
              </a:p>
              <a:p>
                <a:pPr marL="0" indent="0">
                  <a:buNone/>
                </a:pPr>
                <a:br>
                  <a:rPr lang="es-ES_tradnl" sz="2400" dirty="0"/>
                </a:br>
                <a:r>
                  <a:rPr lang="es-ES_tradnl" sz="2400" dirty="0"/>
                  <a:t>Este término es conocido como </a:t>
                </a:r>
                <a:r>
                  <a:rPr lang="es-ES_tradnl" sz="2400" b="1" dirty="0">
                    <a:solidFill>
                      <a:schemeClr val="accent5">
                        <a:lumMod val="60000"/>
                        <a:lumOff val="40000"/>
                      </a:schemeClr>
                    </a:solidFill>
                  </a:rPr>
                  <a:t>chance</a:t>
                </a:r>
                <a:r>
                  <a:rPr lang="es-ES_tradnl" sz="2400" dirty="0"/>
                  <a:t> (o en inglés </a:t>
                </a:r>
                <a:r>
                  <a:rPr lang="es-ES_tradnl" sz="2400" b="1" dirty="0" err="1">
                    <a:solidFill>
                      <a:schemeClr val="accent5">
                        <a:lumMod val="60000"/>
                        <a:lumOff val="40000"/>
                      </a:schemeClr>
                    </a:solidFill>
                  </a:rPr>
                  <a:t>odds</a:t>
                </a:r>
                <a:r>
                  <a:rPr lang="es-ES_tradnl" sz="2400" dirty="0"/>
                  <a:t>), que es la proporción entre dos probabilidades complementarias. Estos valores pueden variar desde 0 hasta infinito. </a:t>
                </a:r>
              </a:p>
              <a:p>
                <a:pPr marL="0" indent="0">
                  <a:buNone/>
                </a:pPr>
                <a:r>
                  <a:rPr lang="es-ES_tradnl" sz="2400" i="1" dirty="0">
                    <a:solidFill>
                      <a:schemeClr val="accent1"/>
                    </a:solidFill>
                  </a:rPr>
                  <a:t>Para entenderlo, en una semana la probabilidad de que sea sábado es 1/7, pero la "chance" es 1/6, es decir, 1 a 6 de que sea sábado.</a:t>
                </a:r>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830" r="-830" b="-1274"/>
                </a:stretch>
              </a:blipFill>
            </p:spPr>
            <p:txBody>
              <a:bodyPr/>
              <a:lstStyle/>
              <a:p>
                <a:r>
                  <a:rPr lang="es-ES_tradnl">
                    <a:noFill/>
                  </a:rPr>
                  <a:t> </a:t>
                </a:r>
              </a:p>
            </p:txBody>
          </p:sp>
        </mc:Fallback>
      </mc:AlternateContent>
    </p:spTree>
    <p:extLst>
      <p:ext uri="{BB962C8B-B14F-4D97-AF65-F5344CB8AC3E}">
        <p14:creationId xmlns:p14="http://schemas.microsoft.com/office/powerpoint/2010/main" val="2967765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Si aplicamos el logaritmo de ambos lados:</a:t>
                </a:r>
                <a:br>
                  <a:rPr lang="es-ES_tradnl" sz="2400" dirty="0"/>
                </a:br>
                <a:endParaRPr lang="es-ES_tradnl" sz="2400" dirty="0"/>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𝑙𝑜𝑔𝑖𝑡</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e>
                      </m:d>
                      <m:r>
                        <a:rPr lang="en-US" sz="2400" b="0" i="1" smtClean="0">
                          <a:latin typeface="Cambria Math" panose="02040503050406030204" pitchFamily="18" charset="0"/>
                        </a:rPr>
                        <m:t>= </m:t>
                      </m:r>
                      <m:r>
                        <a:rPr lang="en-US" sz="2400" b="0" i="1" smtClean="0">
                          <a:latin typeface="Cambria Math" panose="02040503050406030204" pitchFamily="18" charset="0"/>
                        </a:rPr>
                        <m:t>𝑙𝑛</m:t>
                      </m:r>
                      <m:d>
                        <m:dPr>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num>
                            <m:den>
                              <m:r>
                                <a:rPr lang="en-US" sz="2400" i="1">
                                  <a:latin typeface="Cambria Math" panose="02040503050406030204" pitchFamily="18" charset="0"/>
                                </a:rPr>
                                <m:t>1−</m:t>
                              </m:r>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r>
                        <a:rPr lang="en-US" sz="2400" b="0" i="1" smtClean="0">
                          <a:latin typeface="Cambria Math" panose="02040503050406030204" pitchFamily="18" charset="0"/>
                        </a:rPr>
                        <m:t>𝑥</m:t>
                      </m:r>
                    </m:oMath>
                  </m:oMathPara>
                </a14:m>
                <a:endParaRPr lang="es-ES_tradnl" sz="2400" dirty="0"/>
              </a:p>
              <a:p>
                <a:pPr marL="0" indent="0">
                  <a:buNone/>
                </a:pPr>
                <a:r>
                  <a:rPr lang="es-ES_tradnl" sz="2400" dirty="0"/>
                  <a:t>Obtenemos la función </a:t>
                </a:r>
                <a:r>
                  <a:rPr lang="es-ES_tradnl" sz="2400" b="1" dirty="0" err="1">
                    <a:solidFill>
                      <a:schemeClr val="accent3"/>
                    </a:solidFill>
                  </a:rPr>
                  <a:t>logit</a:t>
                </a:r>
                <a:r>
                  <a:rPr lang="es-ES_tradnl" sz="2400" dirty="0"/>
                  <a:t>. </a:t>
                </a:r>
              </a:p>
              <a:p>
                <a:pPr marL="0" indent="0">
                  <a:buNone/>
                </a:pPr>
                <a:endParaRPr lang="es-ES_tradnl" sz="2400" dirty="0"/>
              </a:p>
              <a:p>
                <a:pPr marL="0" indent="0">
                  <a:buNone/>
                </a:pPr>
                <a:r>
                  <a:rPr lang="es-ES_tradnl" sz="2400" i="1" dirty="0">
                    <a:solidFill>
                      <a:schemeClr val="accent6"/>
                    </a:solidFill>
                  </a:rPr>
                  <a:t>La función </a:t>
                </a:r>
                <a:r>
                  <a:rPr lang="es-ES_tradnl" sz="2400" i="1" dirty="0" err="1">
                    <a:solidFill>
                      <a:schemeClr val="accent6"/>
                    </a:solidFill>
                  </a:rPr>
                  <a:t>logit</a:t>
                </a:r>
                <a:r>
                  <a:rPr lang="es-ES_tradnl" sz="2400" i="1" dirty="0">
                    <a:solidFill>
                      <a:schemeClr val="accent6"/>
                    </a:solidFill>
                  </a:rPr>
                  <a:t> se utiliza para transformar variables de entrada en un rango que puede interpretarse como probabilidades. En la regresión logística, esta es una relación lineal.</a:t>
                </a:r>
                <a:endParaRPr lang="es-ES_tradnl" sz="2400" dirty="0">
                  <a:solidFill>
                    <a:schemeClr val="accent6"/>
                  </a:solidFill>
                </a:endParaRP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Tree>
    <p:extLst>
      <p:ext uri="{BB962C8B-B14F-4D97-AF65-F5344CB8AC3E}">
        <p14:creationId xmlns:p14="http://schemas.microsoft.com/office/powerpoint/2010/main" val="754792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9974E-D6AE-61A2-D9EF-CA1606F459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634886-B742-6BE1-6798-261B4BD32111}"/>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9DFF4C50-BB7B-8C28-C608-D2224F276F0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5BD3A6D6-82CD-0A65-DBA0-1F5ECFFA3428}"/>
              </a:ext>
            </a:extLst>
          </p:cNvPr>
          <p:cNvSpPr>
            <a:spLocks noGrp="1"/>
          </p:cNvSpPr>
          <p:nvPr>
            <p:ph idx="1"/>
          </p:nvPr>
        </p:nvSpPr>
        <p:spPr>
          <a:xfrm>
            <a:off x="3523376" y="2147582"/>
            <a:ext cx="8067990" cy="3788322"/>
          </a:xfrm>
        </p:spPr>
        <p:txBody>
          <a:bodyPr>
            <a:noAutofit/>
          </a:bodyPr>
          <a:lstStyle/>
          <a:p>
            <a:pPr marL="0" indent="0">
              <a:buNone/>
            </a:pPr>
            <a:r>
              <a:rPr lang="es-ES" dirty="0"/>
              <a:t>Los temas que veremos en este video son:</a:t>
            </a:r>
          </a:p>
          <a:p>
            <a:pPr lvl="1"/>
            <a:r>
              <a:rPr lang="es-ES" sz="2000" dirty="0"/>
              <a:t>Definición de clasificación</a:t>
            </a:r>
            <a:br>
              <a:rPr lang="es-ES" sz="2000" dirty="0"/>
            </a:br>
            <a:endParaRPr lang="es-ES" sz="2000" dirty="0"/>
          </a:p>
          <a:p>
            <a:pPr lvl="1"/>
            <a:r>
              <a:rPr lang="es-ES" sz="2000" dirty="0"/>
              <a:t>Regresión Logística</a:t>
            </a:r>
          </a:p>
          <a:p>
            <a:pPr lvl="2"/>
            <a:r>
              <a:rPr lang="es-ES" sz="1800" dirty="0"/>
              <a:t>Definición</a:t>
            </a:r>
          </a:p>
          <a:p>
            <a:pPr lvl="2"/>
            <a:r>
              <a:rPr lang="es-ES" sz="1800" dirty="0"/>
              <a:t>Ajuste</a:t>
            </a:r>
          </a:p>
          <a:p>
            <a:pPr lvl="2"/>
            <a:r>
              <a:rPr lang="es-ES" sz="1800" dirty="0"/>
              <a:t>Regresión logística multiclase</a:t>
            </a:r>
          </a:p>
        </p:txBody>
      </p:sp>
      <p:pic>
        <p:nvPicPr>
          <p:cNvPr id="3" name="Picture 2">
            <a:extLst>
              <a:ext uri="{FF2B5EF4-FFF2-40B4-BE49-F238E27FC236}">
                <a16:creationId xmlns:a16="http://schemas.microsoft.com/office/drawing/2014/main" id="{E8498F16-D048-5BD9-F891-D8B3383A91EB}"/>
              </a:ext>
            </a:extLst>
          </p:cNvPr>
          <p:cNvPicPr>
            <a:picLocks noChangeAspect="1"/>
          </p:cNvPicPr>
          <p:nvPr/>
        </p:nvPicPr>
        <p:blipFill>
          <a:blip r:embed="rId3"/>
          <a:stretch>
            <a:fillRect/>
          </a:stretch>
        </p:blipFill>
        <p:spPr>
          <a:xfrm>
            <a:off x="600634" y="1971177"/>
            <a:ext cx="3170897" cy="3687891"/>
          </a:xfrm>
          <a:prstGeom prst="rect">
            <a:avLst/>
          </a:prstGeom>
        </p:spPr>
      </p:pic>
    </p:spTree>
    <p:extLst>
      <p:ext uri="{BB962C8B-B14F-4D97-AF65-F5344CB8AC3E}">
        <p14:creationId xmlns:p14="http://schemas.microsoft.com/office/powerpoint/2010/main" val="1144119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pic>
        <p:nvPicPr>
          <p:cNvPr id="7" name="Picture 6" descr="A line with purple and blue dots&#10;&#10;Description automatically generated">
            <a:extLst>
              <a:ext uri="{FF2B5EF4-FFF2-40B4-BE49-F238E27FC236}">
                <a16:creationId xmlns:a16="http://schemas.microsoft.com/office/drawing/2014/main" id="{5349C493-0B9E-A472-D4E3-1D3E6BC2B480}"/>
              </a:ext>
            </a:extLst>
          </p:cNvPr>
          <p:cNvPicPr>
            <a:picLocks noChangeAspect="1"/>
          </p:cNvPicPr>
          <p:nvPr/>
        </p:nvPicPr>
        <p:blipFill>
          <a:blip r:embed="rId3"/>
          <a:stretch>
            <a:fillRect/>
          </a:stretch>
        </p:blipFill>
        <p:spPr>
          <a:xfrm>
            <a:off x="3897966" y="1636404"/>
            <a:ext cx="4396067" cy="4396067"/>
          </a:xfrm>
          <a:prstGeom prst="rect">
            <a:avLst/>
          </a:prstGeom>
        </p:spPr>
      </p:pic>
      <p:sp>
        <p:nvSpPr>
          <p:cNvPr id="8" name="TextBox 7">
            <a:extLst>
              <a:ext uri="{FF2B5EF4-FFF2-40B4-BE49-F238E27FC236}">
                <a16:creationId xmlns:a16="http://schemas.microsoft.com/office/drawing/2014/main" id="{51C5FAFD-BA0D-10C9-E627-A8A5169F8995}"/>
              </a:ext>
            </a:extLst>
          </p:cNvPr>
          <p:cNvSpPr txBox="1"/>
          <p:nvPr/>
        </p:nvSpPr>
        <p:spPr>
          <a:xfrm>
            <a:off x="8411728" y="2357807"/>
            <a:ext cx="2667718" cy="461665"/>
          </a:xfrm>
          <a:prstGeom prst="rect">
            <a:avLst/>
          </a:prstGeom>
          <a:noFill/>
        </p:spPr>
        <p:txBody>
          <a:bodyPr wrap="none" rtlCol="0">
            <a:spAutoFit/>
          </a:bodyPr>
          <a:lstStyle/>
          <a:p>
            <a:r>
              <a:rPr lang="es-ES_tradnl" sz="2400" b="1" dirty="0">
                <a:solidFill>
                  <a:schemeClr val="accent5">
                    <a:lumMod val="75000"/>
                  </a:schemeClr>
                </a:solidFill>
              </a:rPr>
              <a:t>Clasificador lineal</a:t>
            </a:r>
          </a:p>
        </p:txBody>
      </p:sp>
      <p:pic>
        <p:nvPicPr>
          <p:cNvPr id="10" name="Picture 9">
            <a:extLst>
              <a:ext uri="{FF2B5EF4-FFF2-40B4-BE49-F238E27FC236}">
                <a16:creationId xmlns:a16="http://schemas.microsoft.com/office/drawing/2014/main" id="{98CAD72F-13A8-0CB0-A5D0-859F7CC972AD}"/>
              </a:ext>
            </a:extLst>
          </p:cNvPr>
          <p:cNvPicPr>
            <a:picLocks noChangeAspect="1"/>
          </p:cNvPicPr>
          <p:nvPr/>
        </p:nvPicPr>
        <p:blipFill>
          <a:blip r:embed="rId4"/>
          <a:stretch>
            <a:fillRect/>
          </a:stretch>
        </p:blipFill>
        <p:spPr>
          <a:xfrm>
            <a:off x="1421071" y="3032911"/>
            <a:ext cx="2359200" cy="2743852"/>
          </a:xfrm>
          <a:prstGeom prst="rect">
            <a:avLst/>
          </a:prstGeom>
        </p:spPr>
      </p:pic>
    </p:spTree>
    <p:extLst>
      <p:ext uri="{BB962C8B-B14F-4D97-AF65-F5344CB8AC3E}">
        <p14:creationId xmlns:p14="http://schemas.microsoft.com/office/powerpoint/2010/main" val="3453981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 Ajuste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09046"/>
            <a:ext cx="10691264" cy="3720167"/>
          </a:xfrm>
        </p:spPr>
        <p:txBody>
          <a:bodyPr>
            <a:normAutofit/>
          </a:bodyPr>
          <a:lstStyle/>
          <a:p>
            <a:pPr marL="0" indent="0">
              <a:buNone/>
            </a:pPr>
            <a:r>
              <a:rPr lang="es-ES_tradnl" sz="2400" dirty="0"/>
              <a:t>Para encontrar los coeficientes (b y w</a:t>
            </a:r>
            <a:r>
              <a:rPr lang="es-ES_tradnl" sz="2400" baseline="-25000" dirty="0"/>
              <a:t>0</a:t>
            </a:r>
            <a:r>
              <a:rPr lang="es-ES_tradnl" sz="2400" dirty="0"/>
              <a:t>), es decir, entrenar el modelo, lo hacemos mediante </a:t>
            </a:r>
            <a:r>
              <a:rPr lang="es-ES_tradnl" sz="2400" b="1" dirty="0">
                <a:solidFill>
                  <a:schemeClr val="accent3"/>
                </a:solidFill>
              </a:rPr>
              <a:t>máxima verosimilitud</a:t>
            </a:r>
            <a:r>
              <a:rPr lang="es-ES_tradnl" sz="2400" dirty="0"/>
              <a:t>. </a:t>
            </a:r>
            <a:br>
              <a:rPr lang="es-ES_tradnl" sz="2400" dirty="0"/>
            </a:br>
            <a:endParaRPr lang="es-ES_tradnl" sz="2400" dirty="0"/>
          </a:p>
          <a:p>
            <a:pPr marL="0" indent="0">
              <a:buNone/>
            </a:pPr>
            <a:r>
              <a:rPr lang="es-ES_tradnl" sz="2400" i="1" dirty="0">
                <a:solidFill>
                  <a:schemeClr val="accent3">
                    <a:lumMod val="75000"/>
                  </a:schemeClr>
                </a:solidFill>
              </a:rPr>
              <a:t>Tratamos de encontrar b y w</a:t>
            </a:r>
            <a:r>
              <a:rPr lang="es-ES_tradnl" sz="2400" i="1" baseline="-25000" dirty="0">
                <a:solidFill>
                  <a:schemeClr val="accent3">
                    <a:lumMod val="75000"/>
                  </a:schemeClr>
                </a:solidFill>
              </a:rPr>
              <a:t>0</a:t>
            </a:r>
            <a:r>
              <a:rPr lang="es-ES_tradnl" sz="2400" i="1" dirty="0">
                <a:solidFill>
                  <a:schemeClr val="accent3">
                    <a:lumMod val="75000"/>
                  </a:schemeClr>
                </a:solidFill>
              </a:rPr>
              <a:t> tales que las estimaciones sean lo más cercanas a 1 para la clase positiva y lo más cercanas a 0 para la clase negativa.</a:t>
            </a:r>
          </a:p>
          <a:p>
            <a:pPr marL="0" indent="0">
              <a:buNone/>
            </a:pPr>
            <a:endParaRPr lang="es-ES_tradnl" sz="2400" dirty="0"/>
          </a:p>
        </p:txBody>
      </p:sp>
    </p:spTree>
    <p:extLst>
      <p:ext uri="{BB962C8B-B14F-4D97-AF65-F5344CB8AC3E}">
        <p14:creationId xmlns:p14="http://schemas.microsoft.com/office/powerpoint/2010/main" val="2014854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 Ajuste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Matemáticamente, la función de verosimilitud es:</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𝑙</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𝑏</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sSup>
                            <m:sSupPr>
                              <m:ctrlPr>
                                <a:rPr lang="en-US" sz="2400" i="1">
                                  <a:latin typeface="Cambria Math" panose="02040503050406030204" pitchFamily="18" charset="0"/>
                                </a:rPr>
                              </m:ctrlPr>
                            </m:sSupPr>
                            <m:e>
                              <m:r>
                                <a:rPr lang="en-US" sz="2400" i="1">
                                  <a:latin typeface="Cambria Math" panose="02040503050406030204" pitchFamily="18" charset="0"/>
                                </a:rPr>
                                <m:t>𝑝</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e>
                            <m:sup>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sup>
                          </m:sSup>
                          <m:sSup>
                            <m:sSupPr>
                              <m:ctrlPr>
                                <a:rPr lang="en-US" sz="2400" i="1">
                                  <a:latin typeface="Cambria Math" panose="02040503050406030204" pitchFamily="18" charset="0"/>
                                </a:rPr>
                              </m:ctrlPr>
                            </m:sSupPr>
                            <m:e>
                              <m:r>
                                <a:rPr lang="en-US" sz="2400" b="0" i="1" smtClean="0">
                                  <a:latin typeface="Cambria Math" panose="02040503050406030204" pitchFamily="18" charset="0"/>
                                </a:rPr>
                                <m:t>  (1−</m:t>
                              </m:r>
                              <m:r>
                                <a:rPr lang="en-US" sz="2400" i="1">
                                  <a:latin typeface="Cambria Math" panose="02040503050406030204" pitchFamily="18" charset="0"/>
                                </a:rPr>
                                <m:t>𝑝</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m:t>
                              </m:r>
                            </m:e>
                            <m:sup>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sup>
                          </m:sSup>
                        </m:e>
                      </m:nary>
                    </m:oMath>
                  </m:oMathPara>
                </a14:m>
                <a:endParaRPr lang="es-ES_tradnl" sz="2400" dirty="0"/>
              </a:p>
              <a:p>
                <a:pPr marL="0" indent="0">
                  <a:buNone/>
                </a:pPr>
                <a:r>
                  <a:rPr lang="es-ES_tradnl" sz="2400" dirty="0"/>
                  <a:t>Similar a la regresión lineal, es mejor minimizar la función </a:t>
                </a:r>
                <a:r>
                  <a:rPr lang="es-ES_tradnl" sz="2400" b="1" dirty="0">
                    <a:solidFill>
                      <a:schemeClr val="accent6">
                        <a:lumMod val="60000"/>
                        <a:lumOff val="40000"/>
                      </a:schemeClr>
                    </a:solidFill>
                  </a:rPr>
                  <a:t>log-verosimilitud</a:t>
                </a:r>
                <a:r>
                  <a:rPr lang="es-ES_tradnl" sz="2400" dirty="0"/>
                  <a:t> multiplicada por -1:</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𝐽</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b="0" i="1" smtClean="0">
                              <a:latin typeface="Cambria Math" panose="02040503050406030204" pitchFamily="18" charset="0"/>
                            </a:rPr>
                            <m:t> </m:t>
                          </m:r>
                          <m:r>
                            <m:rPr>
                              <m:sty m:val="p"/>
                            </m:rPr>
                            <a:rPr lang="en-US" sz="2400">
                              <a:latin typeface="Cambria Math" panose="02040503050406030204" pitchFamily="18" charset="0"/>
                            </a:rPr>
                            <m:t>ln</m:t>
                          </m:r>
                          <m:d>
                            <m:dPr>
                              <m:ctrlPr>
                                <a:rPr lang="en-US" sz="2400" i="1">
                                  <a:latin typeface="Cambria Math" panose="02040503050406030204" pitchFamily="18" charset="0"/>
                                </a:rPr>
                              </m:ctrlPr>
                            </m:dPr>
                            <m:e>
                              <m:r>
                                <a:rPr lang="en-US" sz="2400" i="1">
                                  <a:latin typeface="Cambria Math" panose="02040503050406030204" pitchFamily="18" charset="0"/>
                                </a:rPr>
                                <m:t>𝑝</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e>
                          </m:d>
                          <m:r>
                            <a:rPr lang="en-US" sz="2400" i="1">
                              <a:latin typeface="Cambria Math" panose="02040503050406030204" pitchFamily="18" charset="0"/>
                            </a:rPr>
                            <m:t>+</m:t>
                          </m:r>
                          <m:r>
                            <a:rPr lang="en-US" sz="240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a:latin typeface="Cambria Math" panose="02040503050406030204" pitchFamily="18" charset="0"/>
                            </a:rPr>
                            <m:t>)</m:t>
                          </m:r>
                          <m:r>
                            <m:rPr>
                              <m:sty m:val="p"/>
                            </m:rPr>
                            <a:rPr lang="en-US" sz="2400">
                              <a:latin typeface="Cambria Math" panose="02040503050406030204" pitchFamily="18" charset="0"/>
                            </a:rPr>
                            <m:t>ln</m:t>
                          </m:r>
                          <m:d>
                            <m:dPr>
                              <m:ctrlPr>
                                <a:rPr lang="en-US" sz="2400" i="1">
                                  <a:latin typeface="Cambria Math" panose="02040503050406030204" pitchFamily="18" charset="0"/>
                                </a:rPr>
                              </m:ctrlPr>
                            </m:dPr>
                            <m:e>
                              <m:r>
                                <a:rPr lang="en-US" sz="2400" i="1">
                                  <a:latin typeface="Cambria Math" panose="02040503050406030204" pitchFamily="18" charset="0"/>
                                </a:rPr>
                                <m:t>1− </m:t>
                              </m:r>
                              <m:r>
                                <a:rPr lang="en-US" sz="2400" i="1">
                                  <a:latin typeface="Cambria Math" panose="02040503050406030204" pitchFamily="18" charset="0"/>
                                </a:rPr>
                                <m:t>𝑝</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e>
                          </m:d>
                        </m:e>
                      </m:nary>
                    </m:oMath>
                  </m:oMathPara>
                </a14:m>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16561" b="-38217"/>
                </a:stretch>
              </a:blipFill>
            </p:spPr>
            <p:txBody>
              <a:bodyPr/>
              <a:lstStyle/>
              <a:p>
                <a:r>
                  <a:rPr lang="es-ES_tradnl">
                    <a:noFill/>
                  </a:rPr>
                  <a:t> </a:t>
                </a:r>
              </a:p>
            </p:txBody>
          </p:sp>
        </mc:Fallback>
      </mc:AlternateContent>
    </p:spTree>
    <p:extLst>
      <p:ext uri="{BB962C8B-B14F-4D97-AF65-F5344CB8AC3E}">
        <p14:creationId xmlns:p14="http://schemas.microsoft.com/office/powerpoint/2010/main" val="721153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 Ajuste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Para encontrar el mínimo, aplicamos el gradiente:</a:t>
                </a:r>
                <a:br>
                  <a:rPr lang="es-ES_tradnl" sz="2400" dirty="0"/>
                </a:br>
                <a:endParaRPr lang="es-ES_tradnl" sz="2400" dirty="0"/>
              </a:p>
              <a:p>
                <a:pPr marL="0" indent="0">
                  <a:buNone/>
                </a:pPr>
                <a14:m>
                  <m:oMathPara xmlns:m="http://schemas.openxmlformats.org/officeDocument/2006/math">
                    <m:oMathParaPr>
                      <m:jc m:val="centerGroup"/>
                    </m:oMathParaPr>
                    <m:oMath xmlns:m="http://schemas.openxmlformats.org/officeDocument/2006/math">
                      <m:f>
                        <m:fPr>
                          <m:ctrlPr>
                            <a:rPr lang="es-ES_tradnl" sz="2400" i="1" smtClean="0">
                              <a:latin typeface="Cambria Math" panose="02040503050406030204" pitchFamily="18" charset="0"/>
                            </a:rPr>
                          </m:ctrlPr>
                        </m:fPr>
                        <m:num>
                          <m:r>
                            <a:rPr lang="es-ES_tradnl" sz="2400" i="1" smtClean="0">
                              <a:latin typeface="Cambria Math" panose="02040503050406030204" pitchFamily="18" charset="0"/>
                            </a:rPr>
                            <m:t>𝜕</m:t>
                          </m:r>
                          <m:r>
                            <a:rPr lang="en-US" sz="2400" b="0" i="1" smtClean="0">
                              <a:latin typeface="Cambria Math" panose="02040503050406030204" pitchFamily="18" charset="0"/>
                            </a:rPr>
                            <m:t>𝐽</m:t>
                          </m:r>
                        </m:num>
                        <m:den>
                          <m:r>
                            <a:rPr lang="es-ES_tradnl" sz="240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solidFill>
                            <a:schemeClr val="tx1"/>
                          </a:solidFill>
                          <a:latin typeface="Cambria Math" panose="02040503050406030204" pitchFamily="18" charset="0"/>
                        </a:rPr>
                        <m:t>=0</m:t>
                      </m:r>
                    </m:oMath>
                  </m:oMathPara>
                </a14:m>
                <a:endParaRPr lang="es-ES_tradnl" sz="2400" dirty="0"/>
              </a:p>
              <a:p>
                <a:pPr marL="0" indent="0">
                  <a:buNone/>
                </a:pPr>
                <a14:m>
                  <m:oMathPara xmlns:m="http://schemas.openxmlformats.org/officeDocument/2006/math">
                    <m:oMathParaPr>
                      <m:jc m:val="centerGroup"/>
                    </m:oMathParaPr>
                    <m:oMath xmlns:m="http://schemas.openxmlformats.org/officeDocument/2006/math">
                      <m:f>
                        <m:fPr>
                          <m:ctrlPr>
                            <a:rPr lang="es-ES_tradnl" sz="2400" i="1" smtClean="0">
                              <a:latin typeface="Cambria Math" panose="02040503050406030204" pitchFamily="18" charset="0"/>
                            </a:rPr>
                          </m:ctrlPr>
                        </m:fPr>
                        <m:num>
                          <m:r>
                            <a:rPr lang="es-ES_tradnl" sz="2400" i="1" smtClean="0">
                              <a:latin typeface="Cambria Math" panose="02040503050406030204" pitchFamily="18" charset="0"/>
                            </a:rPr>
                            <m:t>𝜕</m:t>
                          </m:r>
                          <m:r>
                            <a:rPr lang="en-US" sz="2400" b="0" i="1" smtClean="0">
                              <a:latin typeface="Cambria Math" panose="02040503050406030204" pitchFamily="18" charset="0"/>
                            </a:rPr>
                            <m:t>𝐽</m:t>
                          </m:r>
                        </m:num>
                        <m:den>
                          <m:r>
                            <a:rPr lang="es-ES_tradnl"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den>
                      </m:f>
                      <m:r>
                        <a:rPr lang="es-ES_tradnl" sz="2400" i="1" smtClean="0">
                          <a:latin typeface="Cambria Math" panose="02040503050406030204" pitchFamily="18" charset="0"/>
                        </a:rPr>
                        <m:t>=</m:t>
                      </m:r>
                      <m:r>
                        <a:rPr lang="en-US" sz="2400" b="0" i="1" smtClean="0">
                          <a:solidFill>
                            <a:schemeClr val="tx1"/>
                          </a:solidFill>
                          <a:latin typeface="Cambria Math" panose="02040503050406030204" pitchFamily="18" charset="0"/>
                        </a:rPr>
                        <m:t>0</m:t>
                      </m:r>
                    </m:oMath>
                  </m:oMathPara>
                </a14:m>
                <a:endParaRPr lang="es-ES_tradnl" sz="2400" dirty="0">
                  <a:latin typeface="Cambria Math" panose="02040503050406030204" pitchFamily="18" charset="0"/>
                </a:endParaRPr>
              </a:p>
              <a:p>
                <a:pPr marL="0" indent="0">
                  <a:buNone/>
                </a:pPr>
                <a:br>
                  <a:rPr lang="es-ES_tradnl" sz="2400" dirty="0"/>
                </a:br>
                <a:r>
                  <a:rPr lang="es-ES_tradnl" sz="2400" dirty="0"/>
                  <a:t>Para resolver esto, se necesitan aplicar métodos numéricos o usar gradiente descendente. </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Tree>
    <p:extLst>
      <p:ext uri="{BB962C8B-B14F-4D97-AF65-F5344CB8AC3E}">
        <p14:creationId xmlns:p14="http://schemas.microsoft.com/office/powerpoint/2010/main" val="1612526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Múltiple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Al igual que en la regresión lineal, podemos tener </a:t>
                </a:r>
                <a:r>
                  <a:rPr lang="es-ES_tradnl" sz="2400" b="1" dirty="0">
                    <a:solidFill>
                      <a:schemeClr val="accent6">
                        <a:lumMod val="60000"/>
                        <a:lumOff val="40000"/>
                      </a:schemeClr>
                    </a:solidFill>
                  </a:rPr>
                  <a:t>más de una variable</a:t>
                </a:r>
                <a:r>
                  <a:rPr lang="es-ES_tradnl" sz="2400" dirty="0"/>
                  <a:t>:</a:t>
                </a:r>
                <a:br>
                  <a:rPr lang="es-ES_tradnl" sz="2400" dirty="0"/>
                </a:br>
                <a:endParaRPr lang="es-ES_tradnl" sz="2400" dirty="0"/>
              </a:p>
              <a:p>
                <a:pPr marL="0" indent="0" algn="ctr">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𝑙𝑜𝑔𝑖𝑡</m:t>
                      </m:r>
                      <m:d>
                        <m:dPr>
                          <m:ctrlPr>
                            <a:rPr lang="en-US" sz="2400" i="1">
                              <a:latin typeface="Cambria Math" panose="02040503050406030204" pitchFamily="18" charset="0"/>
                            </a:rPr>
                          </m:ctrlPr>
                        </m:dPr>
                        <m:e>
                          <m:r>
                            <a:rPr lang="en-US" sz="2400" i="1">
                              <a:latin typeface="Cambria Math" panose="02040503050406030204" pitchFamily="18" charset="0"/>
                            </a:rPr>
                            <m:t>𝑝</m:t>
                          </m:r>
                        </m:e>
                      </m:d>
                      <m:r>
                        <a:rPr lang="en-US" sz="2400" i="1">
                          <a:latin typeface="Cambria Math" panose="02040503050406030204" pitchFamily="18" charset="0"/>
                        </a:rPr>
                        <m:t>= </m:t>
                      </m:r>
                      <m:r>
                        <a:rPr lang="en-US" sz="2400" i="1">
                          <a:latin typeface="Cambria Math" panose="02040503050406030204" pitchFamily="18" charset="0"/>
                        </a:rPr>
                        <m:t>𝑙𝑛</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r>
                                <a:rPr lang="en-US" sz="2400" i="1">
                                  <a:latin typeface="Cambria Math" panose="02040503050406030204" pitchFamily="18" charset="0"/>
                                </a:rPr>
                                <m:t>(</m:t>
                              </m:r>
                              <m:r>
                                <a:rPr lang="en-US" sz="2400" b="1" i="1">
                                  <a:latin typeface="Cambria Math" panose="02040503050406030204" pitchFamily="18" charset="0"/>
                                </a:rPr>
                                <m:t>𝑿</m:t>
                              </m:r>
                              <m:r>
                                <a:rPr lang="en-US" sz="2400" i="1">
                                  <a:latin typeface="Cambria Math" panose="02040503050406030204" pitchFamily="18" charset="0"/>
                                </a:rPr>
                                <m:t>)</m:t>
                              </m:r>
                            </m:num>
                            <m:den>
                              <m:r>
                                <a:rPr lang="en-US" sz="2400" i="1">
                                  <a:latin typeface="Cambria Math" panose="02040503050406030204" pitchFamily="18" charset="0"/>
                                </a:rPr>
                                <m:t>1−</m:t>
                              </m:r>
                              <m:r>
                                <a:rPr lang="en-US" sz="2400" i="1">
                                  <a:latin typeface="Cambria Math" panose="02040503050406030204" pitchFamily="18" charset="0"/>
                                </a:rPr>
                                <m:t>𝑝</m:t>
                              </m:r>
                              <m:r>
                                <a:rPr lang="en-US" sz="2400" i="1">
                                  <a:latin typeface="Cambria Math" panose="02040503050406030204" pitchFamily="18" charset="0"/>
                                </a:rPr>
                                <m:t>(</m:t>
                              </m:r>
                              <m:r>
                                <a:rPr lang="en-US" sz="2400" b="1" i="1">
                                  <a:latin typeface="Cambria Math" panose="02040503050406030204" pitchFamily="18" charset="0"/>
                                </a:rPr>
                                <m:t>𝑿</m:t>
                              </m:r>
                              <m:r>
                                <a:rPr lang="en-US" sz="2400" i="1">
                                  <a:latin typeface="Cambria Math" panose="02040503050406030204" pitchFamily="18" charset="0"/>
                                </a:rPr>
                                <m:t>)</m:t>
                              </m:r>
                            </m:den>
                          </m:f>
                        </m:e>
                      </m:d>
                      <m:r>
                        <a:rPr lang="en-US" sz="2400" i="1">
                          <a:latin typeface="Cambria Math" panose="02040503050406030204" pitchFamily="18" charset="0"/>
                        </a:rPr>
                        <m:t>=</m:t>
                      </m:r>
                      <m:r>
                        <a:rPr lang="es-ES_tradnl" sz="2400" i="1">
                          <a:latin typeface="Cambria Math" panose="02040503050406030204" pitchFamily="18" charset="0"/>
                        </a:rPr>
                        <m:t>𝑏</m:t>
                      </m:r>
                      <m:r>
                        <a:rPr lang="es-ES_tradnl"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𝑾</m:t>
                          </m:r>
                        </m:e>
                        <m:sup>
                          <m:r>
                            <a:rPr lang="en-US" sz="2400" i="1">
                              <a:latin typeface="Cambria Math" panose="02040503050406030204" pitchFamily="18" charset="0"/>
                            </a:rPr>
                            <m:t>𝑇</m:t>
                          </m:r>
                        </m:sup>
                      </m:sSup>
                      <m:r>
                        <a:rPr lang="en-US" sz="2400" b="1" i="1" smtClean="0">
                          <a:latin typeface="Cambria Math" panose="02040503050406030204" pitchFamily="18" charset="0"/>
                        </a:rPr>
                        <m:t>𝑿</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marL="0" indent="0" algn="ctr">
                  <a:buNone/>
                </a:pPr>
                <a:endParaRPr lang="en-US" sz="240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r>
                        <a:rPr lang="en-US" sz="2400" i="1">
                          <a:latin typeface="Cambria Math" panose="02040503050406030204" pitchFamily="18" charset="0"/>
                        </a:rPr>
                        <m:t>(</m:t>
                      </m:r>
                      <m:r>
                        <a:rPr lang="en-US" sz="2400" b="1" i="1">
                          <a:latin typeface="Cambria Math" panose="02040503050406030204" pitchFamily="18" charset="0"/>
                        </a:rPr>
                        <m:t>𝑿</m:t>
                      </m:r>
                      <m:r>
                        <a:rPr lang="en-US" sz="2400" i="1">
                          <a:latin typeface="Cambria Math" panose="02040503050406030204" pitchFamily="18" charset="0"/>
                        </a:rPr>
                        <m:t>)=</m:t>
                      </m:r>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𝑾</m:t>
                                  </m:r>
                                </m:e>
                                <m:sup>
                                  <m:r>
                                    <a:rPr lang="en-US" sz="2400" i="1">
                                      <a:latin typeface="Cambria Math" panose="02040503050406030204" pitchFamily="18" charset="0"/>
                                    </a:rPr>
                                    <m:t>𝑇</m:t>
                                  </m:r>
                                </m:sup>
                              </m:sSup>
                              <m:r>
                                <a:rPr lang="en-US" sz="2400" b="1" i="1">
                                  <a:latin typeface="Cambria Math" panose="02040503050406030204" pitchFamily="18" charset="0"/>
                                </a:rPr>
                                <m:t>𝑿</m:t>
                              </m:r>
                            </m:sup>
                          </m:sSup>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𝑾</m:t>
                                  </m:r>
                                </m:e>
                                <m:sup>
                                  <m:r>
                                    <a:rPr lang="en-US" sz="2400" i="1">
                                      <a:latin typeface="Cambria Math" panose="02040503050406030204" pitchFamily="18" charset="0"/>
                                    </a:rPr>
                                    <m:t>𝑇</m:t>
                                  </m:r>
                                </m:sup>
                              </m:sSup>
                              <m:r>
                                <a:rPr lang="en-US" sz="2400" b="1" i="1">
                                  <a:latin typeface="Cambria Math" panose="02040503050406030204" pitchFamily="18" charset="0"/>
                                </a:rPr>
                                <m:t>𝑿</m:t>
                              </m:r>
                            </m:sup>
                          </m:sSup>
                        </m:den>
                      </m:f>
                    </m:oMath>
                  </m:oMathPara>
                </a14:m>
                <a:endParaRPr lang="es-ES_tradnl" sz="2400" b="1"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Tree>
    <p:extLst>
      <p:ext uri="{BB962C8B-B14F-4D97-AF65-F5344CB8AC3E}">
        <p14:creationId xmlns:p14="http://schemas.microsoft.com/office/powerpoint/2010/main" val="1307708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 Logística </a:t>
            </a:r>
            <a:r>
              <a:rPr lang="es-ES_tradnl" dirty="0" err="1">
                <a:solidFill>
                  <a:schemeClr val="bg1"/>
                </a:solidFill>
              </a:rPr>
              <a:t>MultiClase</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16756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a:t>
            </a:r>
            <a:r>
              <a:rPr lang="es-ES_tradnl" dirty="0" err="1"/>
              <a:t>MultiClase</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15384" y="1959428"/>
            <a:ext cx="10875982" cy="1632783"/>
          </a:xfrm>
        </p:spPr>
        <p:txBody>
          <a:bodyPr>
            <a:normAutofit/>
          </a:bodyPr>
          <a:lstStyle/>
          <a:p>
            <a:pPr marL="0" indent="0">
              <a:buNone/>
            </a:pPr>
            <a:r>
              <a:rPr lang="es-ES_tradnl" dirty="0"/>
              <a:t>Hasta ahora hemos visto clasificadores binarios, es decir, que pueden predecir dos clases. Sin embargo, es posible extender la regresión logística para que pueda predecir tres o más clases.</a:t>
            </a:r>
          </a:p>
          <a:p>
            <a:pPr marL="0" indent="0">
              <a:buNone/>
            </a:pPr>
            <a:r>
              <a:rPr lang="es-ES_tradnl" dirty="0"/>
              <a:t>Por ejemplo, si queremos clasificar entre tres clases: </a:t>
            </a:r>
            <a:r>
              <a:rPr lang="es-ES_tradnl" dirty="0">
                <a:solidFill>
                  <a:schemeClr val="accent1"/>
                </a:solidFill>
              </a:rPr>
              <a:t>perro</a:t>
            </a:r>
            <a:r>
              <a:rPr lang="es-ES_tradnl" dirty="0"/>
              <a:t>, </a:t>
            </a:r>
            <a:r>
              <a:rPr lang="es-ES_tradnl" dirty="0">
                <a:solidFill>
                  <a:schemeClr val="accent3"/>
                </a:solidFill>
              </a:rPr>
              <a:t>gato</a:t>
            </a:r>
            <a:r>
              <a:rPr lang="es-ES_tradnl" dirty="0"/>
              <a:t> y </a:t>
            </a:r>
            <a:r>
              <a:rPr lang="es-ES_tradnl" dirty="0">
                <a:solidFill>
                  <a:schemeClr val="accent5"/>
                </a:solidFill>
              </a:rPr>
              <a:t>tero</a:t>
            </a:r>
            <a:r>
              <a:rPr lang="es-ES_tradnl" dirty="0"/>
              <a:t>, creamos tres regresiones logísticas individuales</a:t>
            </a:r>
          </a:p>
          <a:p>
            <a:pPr marL="0" indent="0">
              <a:buNone/>
            </a:pPr>
            <a:endParaRPr lang="es-ES_tradnl" sz="2400" dirty="0"/>
          </a:p>
          <a:p>
            <a:pPr marL="0" indent="0">
              <a:buNone/>
            </a:pPr>
            <a:endParaRPr lang="es-ES_tradnl" sz="2400" dirty="0"/>
          </a:p>
        </p:txBody>
      </p:sp>
      <p:pic>
        <p:nvPicPr>
          <p:cNvPr id="7" name="Picture 6" descr="A cartoon of a robot and a dog&#10;&#10;AI-generated content may be incorrect.">
            <a:extLst>
              <a:ext uri="{FF2B5EF4-FFF2-40B4-BE49-F238E27FC236}">
                <a16:creationId xmlns:a16="http://schemas.microsoft.com/office/drawing/2014/main" id="{730747E9-75FE-A67E-A3FF-155FD22683A3}"/>
              </a:ext>
            </a:extLst>
          </p:cNvPr>
          <p:cNvPicPr>
            <a:picLocks noChangeAspect="1"/>
          </p:cNvPicPr>
          <p:nvPr/>
        </p:nvPicPr>
        <p:blipFill>
          <a:blip r:embed="rId3"/>
          <a:stretch>
            <a:fillRect/>
          </a:stretch>
        </p:blipFill>
        <p:spPr>
          <a:xfrm>
            <a:off x="6936892" y="3060889"/>
            <a:ext cx="4375009" cy="329546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4D4BDF-1CC3-3429-18F5-0AD52021953C}"/>
                  </a:ext>
                </a:extLst>
              </p:cNvPr>
              <p:cNvSpPr txBox="1"/>
              <p:nvPr/>
            </p:nvSpPr>
            <p:spPr>
              <a:xfrm>
                <a:off x="715383" y="3446735"/>
                <a:ext cx="6668886" cy="3447098"/>
              </a:xfrm>
              <a:prstGeom prst="rect">
                <a:avLst/>
              </a:prstGeom>
              <a:noFill/>
            </p:spPr>
            <p:txBody>
              <a:bodyPr wrap="square" rtlCol="0">
                <a:spAutoFit/>
              </a:bodyPr>
              <a:lstStyle/>
              <a:p>
                <a:pPr marL="0" indent="0">
                  <a:buNone/>
                </a:pPr>
                <a:r>
                  <a:rPr lang="es-ES_tradnl" sz="2000" dirty="0"/>
                  <a:t>Para una observación particular, obtenemos:</a:t>
                </a:r>
                <a:br>
                  <a:rPr lang="es-ES_tradnl" sz="1800" dirty="0"/>
                </a:br>
                <a:endParaRPr lang="es-ES_tradnl" sz="2000" dirty="0"/>
              </a:p>
              <a:p>
                <a:pPr marL="0" indent="0" algn="ctr">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solidFill>
                            <a:schemeClr val="accent1"/>
                          </a:solidFill>
                          <a:latin typeface="Cambria Math" panose="02040503050406030204" pitchFamily="18" charset="0"/>
                        </a:rPr>
                        <m:t>0.73</m:t>
                      </m:r>
                      <m:r>
                        <a:rPr lang="en-US" sz="2000" b="0" i="1" smtClean="0">
                          <a:latin typeface="Cambria Math" panose="02040503050406030204" pitchFamily="18" charset="0"/>
                        </a:rPr>
                        <m:t>, </m:t>
                      </m:r>
                      <m:r>
                        <a:rPr lang="en-US" sz="2000" b="0" i="1" smtClean="0">
                          <a:solidFill>
                            <a:schemeClr val="accent3"/>
                          </a:solidFill>
                          <a:latin typeface="Cambria Math" panose="02040503050406030204" pitchFamily="18" charset="0"/>
                        </a:rPr>
                        <m:t>0.55</m:t>
                      </m:r>
                      <m:r>
                        <a:rPr lang="en-US" sz="2000" b="0" i="1" smtClean="0">
                          <a:latin typeface="Cambria Math" panose="02040503050406030204" pitchFamily="18" charset="0"/>
                        </a:rPr>
                        <m:t>, </m:t>
                      </m:r>
                      <m:r>
                        <a:rPr lang="en-US" sz="2000" b="0" i="1" smtClean="0">
                          <a:solidFill>
                            <a:schemeClr val="accent5"/>
                          </a:solidFill>
                          <a:latin typeface="Cambria Math" panose="02040503050406030204" pitchFamily="18" charset="0"/>
                        </a:rPr>
                        <m:t>0.2</m:t>
                      </m:r>
                      <m:r>
                        <a:rPr lang="en-US" sz="2000" b="0" i="1" smtClean="0">
                          <a:latin typeface="Cambria Math" panose="02040503050406030204" pitchFamily="18" charset="0"/>
                        </a:rPr>
                        <m:t>]</m:t>
                      </m:r>
                    </m:oMath>
                  </m:oMathPara>
                </a14:m>
                <a:endParaRPr lang="es-ES_tradnl" sz="2000" dirty="0"/>
              </a:p>
              <a:p>
                <a:br>
                  <a:rPr lang="es-ES_tradnl" sz="2000" dirty="0"/>
                </a:br>
                <a:r>
                  <a:rPr lang="es-ES_tradnl" sz="2000" dirty="0"/>
                  <a:t>Notamos que si sumamos los tres valores obtenemos un número mayor a uno (</a:t>
                </a:r>
                <a14:m>
                  <m:oMath xmlns:m="http://schemas.openxmlformats.org/officeDocument/2006/math">
                    <m:r>
                      <a:rPr lang="en-US" sz="2000" b="0" i="1" smtClean="0">
                        <a:solidFill>
                          <a:schemeClr val="accent1"/>
                        </a:solidFill>
                        <a:latin typeface="Cambria Math" panose="02040503050406030204" pitchFamily="18" charset="0"/>
                      </a:rPr>
                      <m:t>0.73</m:t>
                    </m:r>
                  </m:oMath>
                </a14:m>
                <a:r>
                  <a:rPr lang="es-ES_tradnl" sz="2000" dirty="0"/>
                  <a:t>+</a:t>
                </a:r>
                <a:r>
                  <a:rPr lang="en-US" sz="2000" dirty="0">
                    <a:solidFill>
                      <a:schemeClr val="accent3"/>
                    </a:solidFill>
                  </a:rPr>
                  <a:t> </a:t>
                </a:r>
                <a14:m>
                  <m:oMath xmlns:m="http://schemas.openxmlformats.org/officeDocument/2006/math">
                    <m:r>
                      <a:rPr lang="en-US" sz="2000" i="1">
                        <a:solidFill>
                          <a:schemeClr val="accent3"/>
                        </a:solidFill>
                        <a:latin typeface="Cambria Math" panose="02040503050406030204" pitchFamily="18" charset="0"/>
                      </a:rPr>
                      <m:t>0.55</m:t>
                    </m:r>
                  </m:oMath>
                </a14:m>
                <a:r>
                  <a:rPr lang="es-ES_tradnl" sz="2000" dirty="0"/>
                  <a:t>+</a:t>
                </a:r>
                <a:r>
                  <a:rPr lang="en-US" sz="2000" dirty="0">
                    <a:solidFill>
                      <a:schemeClr val="accent5"/>
                    </a:solidFill>
                  </a:rPr>
                  <a:t> </a:t>
                </a:r>
                <a14:m>
                  <m:oMath xmlns:m="http://schemas.openxmlformats.org/officeDocument/2006/math">
                    <m:r>
                      <a:rPr lang="en-US" sz="2000" i="1">
                        <a:solidFill>
                          <a:schemeClr val="accent5"/>
                        </a:solidFill>
                        <a:latin typeface="Cambria Math" panose="02040503050406030204" pitchFamily="18" charset="0"/>
                      </a:rPr>
                      <m:t>0.2</m:t>
                    </m:r>
                  </m:oMath>
                </a14:m>
                <a:r>
                  <a:rPr lang="es-ES_tradnl" sz="2000" dirty="0"/>
                  <a:t>=1.48), lo cual va en contra de lo que buscamos, que es mantener la probabilidad dentro del rango de 0 a 1.</a:t>
                </a:r>
              </a:p>
              <a:p>
                <a:endParaRPr lang="es-ES_tradnl" sz="2000" dirty="0"/>
              </a:p>
              <a:p>
                <a:endParaRPr lang="es-ES_tradnl" sz="2000" dirty="0"/>
              </a:p>
              <a:p>
                <a:endParaRPr lang="es-ES_tradnl" dirty="0"/>
              </a:p>
            </p:txBody>
          </p:sp>
        </mc:Choice>
        <mc:Fallback xmlns="">
          <p:sp>
            <p:nvSpPr>
              <p:cNvPr id="8" name="TextBox 7">
                <a:extLst>
                  <a:ext uri="{FF2B5EF4-FFF2-40B4-BE49-F238E27FC236}">
                    <a16:creationId xmlns:a16="http://schemas.microsoft.com/office/drawing/2014/main" id="{CB4D4BDF-1CC3-3429-18F5-0AD52021953C}"/>
                  </a:ext>
                </a:extLst>
              </p:cNvPr>
              <p:cNvSpPr txBox="1">
                <a:spLocks noRot="1" noChangeAspect="1" noMove="1" noResize="1" noEditPoints="1" noAdjustHandles="1" noChangeArrowheads="1" noChangeShapeType="1" noTextEdit="1"/>
              </p:cNvSpPr>
              <p:nvPr/>
            </p:nvSpPr>
            <p:spPr>
              <a:xfrm>
                <a:off x="715383" y="3446735"/>
                <a:ext cx="6668886" cy="3447098"/>
              </a:xfrm>
              <a:prstGeom prst="rect">
                <a:avLst/>
              </a:prstGeom>
              <a:blipFill>
                <a:blip r:embed="rId4"/>
                <a:stretch>
                  <a:fillRect l="-951" t="-1103" r="-760"/>
                </a:stretch>
              </a:blipFill>
            </p:spPr>
            <p:txBody>
              <a:bodyPr/>
              <a:lstStyle/>
              <a:p>
                <a:r>
                  <a:rPr lang="es-ES_tradnl">
                    <a:noFill/>
                  </a:rPr>
                  <a:t> </a:t>
                </a:r>
              </a:p>
            </p:txBody>
          </p:sp>
        </mc:Fallback>
      </mc:AlternateContent>
    </p:spTree>
    <p:extLst>
      <p:ext uri="{BB962C8B-B14F-4D97-AF65-F5344CB8AC3E}">
        <p14:creationId xmlns:p14="http://schemas.microsoft.com/office/powerpoint/2010/main" val="3682997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a:t>
            </a:r>
            <a:r>
              <a:rPr lang="es-ES_tradnl" dirty="0" err="1"/>
              <a:t>MultiClase</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4142608"/>
              </a:xfrm>
            </p:spPr>
            <p:txBody>
              <a:bodyPr>
                <a:normAutofit fontScale="85000" lnSpcReduction="10000"/>
              </a:bodyPr>
              <a:lstStyle/>
              <a:p>
                <a:pPr marL="0" indent="0">
                  <a:buNone/>
                </a:pPr>
                <a:r>
                  <a:rPr lang="es-ES_tradnl" sz="2400" dirty="0"/>
                  <a:t>Si normalizamos los tres valores con respecto a la suma, recuperamos la propiedad deseada:</a:t>
                </a:r>
                <a:br>
                  <a:rPr lang="es-ES_tradnl" sz="2400" dirty="0"/>
                </a:br>
                <a:r>
                  <a:rPr lang="es-ES_tradnl" sz="2400" dirty="0"/>
                  <a:t>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s-ES_tradnl" sz="240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solidFill>
                                    <a:schemeClr val="accent1"/>
                                  </a:solidFill>
                                  <a:latin typeface="Cambria Math" panose="02040503050406030204" pitchFamily="18" charset="0"/>
                                </a:rPr>
                                <m:t>0.73</m:t>
                              </m:r>
                            </m:num>
                            <m:den>
                              <m:r>
                                <a:rPr lang="en-US" sz="2400" i="1">
                                  <a:latin typeface="Cambria Math" panose="02040503050406030204" pitchFamily="18" charset="0"/>
                                </a:rPr>
                                <m:t>1.48</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solidFill>
                                    <a:schemeClr val="accent3"/>
                                  </a:solidFill>
                                  <a:latin typeface="Cambria Math" panose="02040503050406030204" pitchFamily="18" charset="0"/>
                                </a:rPr>
                                <m:t>0.55</m:t>
                              </m:r>
                            </m:num>
                            <m:den>
                              <m:r>
                                <a:rPr lang="en-US" sz="2400" i="1">
                                  <a:latin typeface="Cambria Math" panose="02040503050406030204" pitchFamily="18" charset="0"/>
                                </a:rPr>
                                <m:t>1.48</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solidFill>
                                    <a:schemeClr val="accent5"/>
                                  </a:solidFill>
                                  <a:latin typeface="Cambria Math" panose="02040503050406030204" pitchFamily="18" charset="0"/>
                                </a:rPr>
                                <m:t>0.2</m:t>
                              </m:r>
                            </m:num>
                            <m:den>
                              <m:r>
                                <a:rPr lang="en-US" sz="2400" i="1">
                                  <a:latin typeface="Cambria Math" panose="02040503050406030204" pitchFamily="18" charset="0"/>
                                </a:rPr>
                                <m:t>1.48</m:t>
                              </m:r>
                            </m:den>
                          </m:f>
                        </m:e>
                      </m:d>
                    </m:oMath>
                  </m:oMathPara>
                </a14:m>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s-ES_tradnl" sz="2400" i="1" smtClean="0">
                              <a:latin typeface="Cambria Math" panose="02040503050406030204" pitchFamily="18" charset="0"/>
                            </a:rPr>
                          </m:ctrlPr>
                        </m:dPr>
                        <m:e>
                          <m:r>
                            <a:rPr lang="en-US" sz="2400" i="1">
                              <a:solidFill>
                                <a:schemeClr val="accent1"/>
                              </a:solidFill>
                              <a:latin typeface="Cambria Math" panose="02040503050406030204" pitchFamily="18" charset="0"/>
                            </a:rPr>
                            <m:t>0.49</m:t>
                          </m:r>
                          <m:r>
                            <a:rPr lang="en-US" sz="2400" i="1">
                              <a:latin typeface="Cambria Math" panose="02040503050406030204" pitchFamily="18" charset="0"/>
                            </a:rPr>
                            <m:t>,</m:t>
                          </m:r>
                          <m:r>
                            <a:rPr lang="en-US" sz="2400" i="1">
                              <a:solidFill>
                                <a:schemeClr val="accent3"/>
                              </a:solidFill>
                              <a:latin typeface="Cambria Math" panose="02040503050406030204" pitchFamily="18" charset="0"/>
                            </a:rPr>
                            <m:t>0.</m:t>
                          </m:r>
                          <m:r>
                            <a:rPr lang="en-US" sz="2400" b="0" i="1" smtClean="0">
                              <a:solidFill>
                                <a:schemeClr val="accent3"/>
                              </a:solidFill>
                              <a:latin typeface="Cambria Math" panose="02040503050406030204" pitchFamily="18" charset="0"/>
                            </a:rPr>
                            <m:t>38</m:t>
                          </m:r>
                          <m:r>
                            <a:rPr lang="en-US" sz="2400" i="1">
                              <a:latin typeface="Cambria Math" panose="02040503050406030204" pitchFamily="18" charset="0"/>
                            </a:rPr>
                            <m:t>,</m:t>
                          </m:r>
                          <m:r>
                            <a:rPr lang="en-US" sz="2400" i="1">
                              <a:solidFill>
                                <a:schemeClr val="accent5"/>
                              </a:solidFill>
                              <a:latin typeface="Cambria Math" panose="02040503050406030204" pitchFamily="18" charset="0"/>
                            </a:rPr>
                            <m:t>0.</m:t>
                          </m:r>
                          <m:r>
                            <a:rPr lang="en-US" sz="2400" b="0" i="1" smtClean="0">
                              <a:solidFill>
                                <a:schemeClr val="accent5"/>
                              </a:solidFill>
                              <a:latin typeface="Cambria Math" panose="02040503050406030204" pitchFamily="18" charset="0"/>
                            </a:rPr>
                            <m:t>13</m:t>
                          </m:r>
                        </m:e>
                      </m:d>
                    </m:oMath>
                  </m:oMathPara>
                </a14:m>
                <a:endParaRPr lang="en-US" sz="2400" dirty="0"/>
              </a:p>
              <a:p>
                <a:pPr marL="0" indent="0">
                  <a:buNone/>
                </a:pPr>
                <a:r>
                  <a:rPr lang="es-ES_tradnl" sz="2400" dirty="0"/>
                  <a:t>Nuestro clasificador combinado nos indica que, para esta observación, la clase más probable es </a:t>
                </a:r>
                <a:r>
                  <a:rPr lang="es-ES_tradnl" sz="2400" dirty="0">
                    <a:solidFill>
                      <a:schemeClr val="accent1"/>
                    </a:solidFill>
                  </a:rPr>
                  <a:t>perro</a:t>
                </a:r>
                <a:r>
                  <a:rPr lang="es-ES_tradnl" sz="2400" dirty="0"/>
                  <a:t>. En problemas de clasificación multiclase, se elige la salida con el valor más alto. Observe que esta salida tiene una forma de </a:t>
                </a:r>
                <a:r>
                  <a:rPr lang="es-ES_tradnl" sz="2400" b="1" dirty="0" err="1">
                    <a:solidFill>
                      <a:schemeClr val="accent2">
                        <a:lumMod val="75000"/>
                      </a:schemeClr>
                    </a:solidFill>
                  </a:rPr>
                  <a:t>one-hot</a:t>
                </a:r>
                <a:r>
                  <a:rPr lang="es-ES_tradnl" sz="2400" b="1" dirty="0">
                    <a:solidFill>
                      <a:schemeClr val="accent2">
                        <a:lumMod val="75000"/>
                      </a:schemeClr>
                    </a:solidFill>
                  </a:rPr>
                  <a:t> </a:t>
                </a:r>
                <a:r>
                  <a:rPr lang="es-ES_tradnl" sz="2400" b="1" dirty="0" err="1">
                    <a:solidFill>
                      <a:schemeClr val="accent2">
                        <a:lumMod val="75000"/>
                      </a:schemeClr>
                    </a:solidFill>
                  </a:rPr>
                  <a:t>encoding</a:t>
                </a:r>
                <a:r>
                  <a:rPr lang="es-ES_tradnl" sz="2400" dirty="0"/>
                  <a:t>.</a:t>
                </a:r>
                <a:br>
                  <a:rPr lang="es-ES_tradnl" sz="2400" dirty="0"/>
                </a:br>
                <a:endParaRPr lang="es-ES_tradnl" sz="24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s-ES_tradnl" sz="2400" i="1" smtClean="0">
                              <a:latin typeface="Cambria Math" panose="02040503050406030204" pitchFamily="18" charset="0"/>
                            </a:rPr>
                          </m:ctrlPr>
                        </m:dPr>
                        <m:e>
                          <m:r>
                            <a:rPr lang="en-US" sz="2400" b="0" i="1" smtClean="0">
                              <a:solidFill>
                                <a:schemeClr val="accent1"/>
                              </a:solidFill>
                              <a:latin typeface="Cambria Math" panose="02040503050406030204" pitchFamily="18" charset="0"/>
                            </a:rPr>
                            <m:t>1</m:t>
                          </m:r>
                          <m:r>
                            <a:rPr lang="en-US" sz="2400" i="1">
                              <a:latin typeface="Cambria Math" panose="02040503050406030204" pitchFamily="18" charset="0"/>
                            </a:rPr>
                            <m:t>,</m:t>
                          </m:r>
                          <m:r>
                            <a:rPr lang="en-US" sz="2400" i="1">
                              <a:solidFill>
                                <a:schemeClr val="accent3"/>
                              </a:solidFill>
                              <a:latin typeface="Cambria Math" panose="02040503050406030204" pitchFamily="18" charset="0"/>
                            </a:rPr>
                            <m:t>0</m:t>
                          </m:r>
                          <m:r>
                            <a:rPr lang="en-US" sz="2400" i="1">
                              <a:latin typeface="Cambria Math" panose="02040503050406030204" pitchFamily="18" charset="0"/>
                            </a:rPr>
                            <m:t>,</m:t>
                          </m:r>
                          <m:r>
                            <a:rPr lang="en-US" sz="2400" i="1">
                              <a:solidFill>
                                <a:schemeClr val="accent5"/>
                              </a:solidFill>
                              <a:latin typeface="Cambria Math" panose="02040503050406030204" pitchFamily="18" charset="0"/>
                            </a:rPr>
                            <m:t>0</m:t>
                          </m:r>
                        </m:e>
                      </m:d>
                    </m:oMath>
                  </m:oMathPara>
                </a14:m>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4142608"/>
              </a:xfrm>
              <a:blipFill>
                <a:blip r:embed="rId3"/>
                <a:stretch>
                  <a:fillRect l="-712" t="-917"/>
                </a:stretch>
              </a:blipFill>
            </p:spPr>
            <p:txBody>
              <a:bodyPr/>
              <a:lstStyle/>
              <a:p>
                <a:r>
                  <a:rPr lang="es-ES_tradnl">
                    <a:noFill/>
                  </a:rPr>
                  <a:t> </a:t>
                </a:r>
              </a:p>
            </p:txBody>
          </p:sp>
        </mc:Fallback>
      </mc:AlternateContent>
    </p:spTree>
    <p:extLst>
      <p:ext uri="{BB962C8B-B14F-4D97-AF65-F5344CB8AC3E}">
        <p14:creationId xmlns:p14="http://schemas.microsoft.com/office/powerpoint/2010/main" val="1993948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a:t>
            </a:r>
            <a:r>
              <a:rPr lang="es-ES_tradnl" dirty="0" err="1"/>
              <a:t>MultiClase</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Este proceso es lo que conocemos como </a:t>
                </a:r>
                <a:r>
                  <a:rPr lang="es-ES_tradnl" sz="2400" b="1" dirty="0">
                    <a:solidFill>
                      <a:schemeClr val="accent6">
                        <a:lumMod val="60000"/>
                        <a:lumOff val="40000"/>
                      </a:schemeClr>
                    </a:solidFill>
                  </a:rPr>
                  <a:t>regresión logística multiclase</a:t>
                </a:r>
                <a:r>
                  <a:rPr lang="es-ES_tradnl" sz="2400" dirty="0"/>
                  <a:t>:</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𝑘</m:t>
                          </m:r>
                        </m:e>
                      </m:d>
                      <m:r>
                        <a:rPr lang="en-US" sz="2400" b="0" i="1" smtClean="0">
                          <a:latin typeface="Cambria Math" panose="02040503050406030204" pitchFamily="18" charset="0"/>
                        </a:rPr>
                        <m:t>𝑋</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𝑘</m:t>
                                  </m:r>
                                </m:sub>
                              </m:sSub>
                              <m:r>
                                <a:rPr lang="es-ES_tradnl" sz="2400" i="1">
                                  <a:latin typeface="Cambria Math" panose="02040503050406030204" pitchFamily="18" charset="0"/>
                                </a:rPr>
                                <m:t>+</m:t>
                              </m:r>
                              <m:sSubSup>
                                <m:sSubSupPr>
                                  <m:ctrlPr>
                                    <a:rPr lang="es-ES_tradnl" sz="2400" i="1" smtClean="0">
                                      <a:latin typeface="Cambria Math" panose="02040503050406030204" pitchFamily="18" charset="0"/>
                                    </a:rPr>
                                  </m:ctrlPr>
                                </m:sSubSupPr>
                                <m:e>
                                  <m:r>
                                    <a:rPr lang="en-US" sz="2400" b="1" i="1" smtClean="0">
                                      <a:latin typeface="Cambria Math" panose="02040503050406030204" pitchFamily="18" charset="0"/>
                                    </a:rPr>
                                    <m:t>𝑾</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𝑇</m:t>
                                  </m:r>
                                </m:sup>
                              </m:sSubSup>
                              <m:r>
                                <a:rPr lang="en-US" sz="2400" b="1" i="1">
                                  <a:latin typeface="Cambria Math" panose="02040503050406030204" pitchFamily="18" charset="0"/>
                                </a:rPr>
                                <m:t>𝑿</m:t>
                              </m:r>
                            </m:sup>
                          </m:sSup>
                        </m:num>
                        <m:den>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𝑘</m:t>
                              </m:r>
                            </m:sub>
                            <m:sup/>
                            <m:e>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m:t>
                                      </m:r>
                                      <m:r>
                                        <a:rPr lang="en-US" sz="2400" i="1">
                                          <a:latin typeface="Cambria Math" panose="02040503050406030204" pitchFamily="18" charset="0"/>
                                        </a:rPr>
                                        <m:t>𝑘</m:t>
                                      </m:r>
                                      <m:r>
                                        <a:rPr lang="en-US" sz="2400" b="0" i="1" smtClean="0">
                                          <a:latin typeface="Cambria Math" panose="02040503050406030204" pitchFamily="18" charset="0"/>
                                        </a:rPr>
                                        <m:t>)</m:t>
                                      </m:r>
                                    </m:sub>
                                  </m:sSub>
                                  <m:r>
                                    <a:rPr lang="es-ES_tradnl" sz="2400" i="1">
                                      <a:latin typeface="Cambria Math" panose="02040503050406030204" pitchFamily="18" charset="0"/>
                                    </a:rPr>
                                    <m:t>+</m:t>
                                  </m:r>
                                  <m:sSubSup>
                                    <m:sSubSupPr>
                                      <m:ctrlPr>
                                        <a:rPr lang="es-ES_tradnl" sz="2400" i="1">
                                          <a:latin typeface="Cambria Math" panose="02040503050406030204" pitchFamily="18" charset="0"/>
                                        </a:rPr>
                                      </m:ctrlPr>
                                    </m:sSubSupPr>
                                    <m:e>
                                      <m:r>
                                        <a:rPr lang="en-US" sz="2400" b="1" i="1">
                                          <a:latin typeface="Cambria Math" panose="02040503050406030204" pitchFamily="18" charset="0"/>
                                        </a:rPr>
                                        <m:t>𝑾</m:t>
                                      </m:r>
                                    </m:e>
                                    <m:sub>
                                      <m:r>
                                        <a:rPr lang="en-US" sz="2400" b="0" i="1" smtClean="0">
                                          <a:latin typeface="Cambria Math" panose="02040503050406030204" pitchFamily="18" charset="0"/>
                                        </a:rPr>
                                        <m:t>(</m:t>
                                      </m:r>
                                      <m:r>
                                        <a:rPr lang="en-US" sz="2400" i="1">
                                          <a:latin typeface="Cambria Math" panose="02040503050406030204" pitchFamily="18" charset="0"/>
                                        </a:rPr>
                                        <m:t>𝑘</m:t>
                                      </m:r>
                                      <m:r>
                                        <a:rPr lang="en-US" sz="2400" b="0" i="1" smtClean="0">
                                          <a:latin typeface="Cambria Math" panose="02040503050406030204" pitchFamily="18" charset="0"/>
                                        </a:rPr>
                                        <m:t>)</m:t>
                                      </m:r>
                                    </m:sub>
                                    <m:sup>
                                      <m:r>
                                        <a:rPr lang="en-US" sz="2400" i="1">
                                          <a:latin typeface="Cambria Math" panose="02040503050406030204" pitchFamily="18" charset="0"/>
                                        </a:rPr>
                                        <m:t>𝑇</m:t>
                                      </m:r>
                                    </m:sup>
                                  </m:sSubSup>
                                  <m:r>
                                    <a:rPr lang="en-US" sz="2400" b="1" i="1">
                                      <a:latin typeface="Cambria Math" panose="02040503050406030204" pitchFamily="18" charset="0"/>
                                    </a:rPr>
                                    <m:t>𝑿</m:t>
                                  </m:r>
                                </m:sup>
                              </m:sSup>
                            </m:e>
                          </m:nary>
                        </m:den>
                      </m:f>
                    </m:oMath>
                  </m:oMathPara>
                </a14:m>
                <a:endParaRPr lang="es-ES_tradnl" sz="2400" dirty="0"/>
              </a:p>
              <a:p>
                <a:pPr marL="0" indent="0">
                  <a:buNone/>
                </a:pPr>
                <a:r>
                  <a:rPr lang="es-ES_tradnl" sz="2400" dirty="0"/>
                  <a:t>Se puede chequear que esta fórmula vuelve a la formula de la </a:t>
                </a:r>
                <a:r>
                  <a:rPr lang="es-ES_tradnl" sz="2400" dirty="0">
                    <a:solidFill>
                      <a:schemeClr val="accent2"/>
                    </a:solidFill>
                  </a:rPr>
                  <a:t>regresión logística </a:t>
                </a:r>
                <a:r>
                  <a:rPr lang="es-ES_tradnl" sz="2400" dirty="0"/>
                  <a:t>si tenemos 2 clases, y se hace:</a:t>
                </a:r>
              </a:p>
              <a:p>
                <a14:m>
                  <m:oMath xmlns:m="http://schemas.openxmlformats.org/officeDocument/2006/math">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0</m:t>
                        </m:r>
                      </m:sub>
                    </m:sSub>
                  </m:oMath>
                </a14:m>
                <a:endParaRPr lang="es-ES_tradnl" sz="2400" dirty="0"/>
              </a:p>
              <a:p>
                <a14:m>
                  <m:oMath xmlns:m="http://schemas.openxmlformats.org/officeDocument/2006/math">
                    <m:r>
                      <a:rPr lang="en-US" sz="2400" b="1" i="0" smtClean="0">
                        <a:latin typeface="Cambria Math" panose="02040503050406030204" pitchFamily="18" charset="0"/>
                      </a:rPr>
                      <m:t>𝐖</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𝑾</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𝑾</m:t>
                        </m:r>
                      </m:e>
                      <m:sub>
                        <m:r>
                          <a:rPr lang="en-US" sz="2400" b="0" i="1" smtClean="0">
                            <a:latin typeface="Cambria Math" panose="02040503050406030204" pitchFamily="18" charset="0"/>
                          </a:rPr>
                          <m:t>0</m:t>
                        </m:r>
                      </m:sub>
                    </m:sSub>
                  </m:oMath>
                </a14:m>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Tree>
    <p:extLst>
      <p:ext uri="{BB962C8B-B14F-4D97-AF65-F5344CB8AC3E}">
        <p14:creationId xmlns:p14="http://schemas.microsoft.com/office/powerpoint/2010/main" val="1633346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Multi-Clase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De hecho, no importa cuántas clases haya; siempre podemos elegir una clase y hacer que todos sus parámetros sean cero, </a:t>
                </a:r>
                <a:r>
                  <a:rPr lang="es-ES_tradnl" sz="2400" b="1" dirty="0">
                    <a:solidFill>
                      <a:schemeClr val="accent6">
                        <a:lumMod val="60000"/>
                        <a:lumOff val="40000"/>
                      </a:schemeClr>
                    </a:solidFill>
                  </a:rPr>
                  <a:t>sin perder generalidad</a:t>
                </a:r>
                <a:r>
                  <a:rPr lang="es-ES_tradnl" sz="2400" dirty="0"/>
                  <a:t>. Esto es posible porque la probabilidad de una clase está formada por el complemento de las otras</a:t>
                </a:r>
              </a:p>
              <a:p>
                <a:pPr marL="0" indent="0">
                  <a:buNone/>
                </a:pPr>
                <a:r>
                  <a:rPr lang="es-ES_tradnl" sz="2400" i="1" dirty="0"/>
                  <a:t>Por convención, se elige generalmente la primera clase: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=0</m:t>
                          </m:r>
                        </m:e>
                      </m:d>
                      <m:r>
                        <a:rPr lang="en-US" sz="2400" b="1" i="1" smtClean="0">
                          <a:latin typeface="Cambria Math" panose="02040503050406030204" pitchFamily="18" charset="0"/>
                        </a:rPr>
                        <m:t>𝑿</m:t>
                      </m:r>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1</m:t>
                          </m:r>
                        </m:num>
                        <m:den>
                          <m:r>
                            <a:rPr lang="en-US" sz="2400" i="1" smtClean="0">
                              <a:latin typeface="Cambria Math" panose="02040503050406030204" pitchFamily="18" charset="0"/>
                            </a:rPr>
                            <m:t>1</m:t>
                          </m:r>
                          <m:r>
                            <a:rPr lang="en-US" sz="2400" i="1">
                              <a:latin typeface="Cambria Math" panose="02040503050406030204" pitchFamily="18" charset="0"/>
                            </a:rPr>
                            <m:t>+</m:t>
                          </m:r>
                          <m:nary>
                            <m:naryPr>
                              <m:chr m:val="∑"/>
                              <m:limLoc m:val="subSup"/>
                              <m:ctrlPr>
                                <a:rPr lang="en-US" sz="2400" i="1">
                                  <a:latin typeface="Cambria Math" panose="02040503050406030204" pitchFamily="18" charset="0"/>
                                </a:rPr>
                              </m:ctrlPr>
                            </m:naryPr>
                            <m:sub>
                              <m:r>
                                <m:rPr>
                                  <m:brk m:alnAt="25"/>
                                </m:rP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𝐾</m:t>
                              </m:r>
                              <m:r>
                                <a:rPr lang="en-US" sz="2400" i="1">
                                  <a:latin typeface="Cambria Math" panose="02040503050406030204" pitchFamily="18" charset="0"/>
                                </a:rPr>
                                <m:t>−1</m:t>
                              </m:r>
                            </m:sup>
                            <m:e>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sub>
                                  </m:sSub>
                                  <m:r>
                                    <a:rPr lang="es-ES_tradnl" sz="2400" i="1">
                                      <a:latin typeface="Cambria Math" panose="02040503050406030204" pitchFamily="18" charset="0"/>
                                    </a:rPr>
                                    <m:t>+</m:t>
                                  </m:r>
                                  <m:sSubSup>
                                    <m:sSubSupPr>
                                      <m:ctrlPr>
                                        <a:rPr lang="es-ES_tradnl" sz="2400" i="1">
                                          <a:latin typeface="Cambria Math" panose="02040503050406030204" pitchFamily="18" charset="0"/>
                                        </a:rPr>
                                      </m:ctrlPr>
                                    </m:sSubSupPr>
                                    <m:e>
                                      <m:r>
                                        <a:rPr lang="en-US" sz="2400" b="1" i="1">
                                          <a:latin typeface="Cambria Math" panose="02040503050406030204" pitchFamily="18" charset="0"/>
                                        </a:rPr>
                                        <m:t>𝑾</m:t>
                                      </m:r>
                                    </m:e>
                                    <m:sub>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sub>
                                    <m:sup>
                                      <m:r>
                                        <a:rPr lang="en-US" sz="2400" i="1">
                                          <a:latin typeface="Cambria Math" panose="02040503050406030204" pitchFamily="18" charset="0"/>
                                        </a:rPr>
                                        <m:t>𝑇</m:t>
                                      </m:r>
                                    </m:sup>
                                  </m:sSubSup>
                                  <m:r>
                                    <a:rPr lang="en-US" sz="2400" b="1" i="1">
                                      <a:latin typeface="Cambria Math" panose="02040503050406030204" pitchFamily="18" charset="0"/>
                                    </a:rPr>
                                    <m:t>𝑿</m:t>
                                  </m:r>
                                </m:sup>
                              </m:sSup>
                            </m:e>
                          </m:nary>
                        </m:den>
                      </m:f>
                    </m:oMath>
                  </m:oMathPara>
                </a14:m>
                <a:endParaRPr lang="es-ES_tradnl"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𝑘</m:t>
                          </m:r>
                        </m:e>
                      </m:d>
                      <m:r>
                        <a:rPr lang="en-US" sz="2400" b="1" i="1" smtClean="0">
                          <a:latin typeface="Cambria Math" panose="02040503050406030204" pitchFamily="18" charset="0"/>
                        </a:rPr>
                        <m:t>𝑿</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𝑘</m:t>
                                  </m:r>
                                </m:sub>
                              </m:sSub>
                              <m:r>
                                <a:rPr lang="es-ES_tradnl" sz="2400" i="1">
                                  <a:latin typeface="Cambria Math" panose="02040503050406030204" pitchFamily="18" charset="0"/>
                                </a:rPr>
                                <m:t>+</m:t>
                              </m:r>
                              <m:sSubSup>
                                <m:sSubSupPr>
                                  <m:ctrlPr>
                                    <a:rPr lang="es-ES_tradnl" sz="2400" i="1" smtClean="0">
                                      <a:latin typeface="Cambria Math" panose="02040503050406030204" pitchFamily="18" charset="0"/>
                                    </a:rPr>
                                  </m:ctrlPr>
                                </m:sSubSupPr>
                                <m:e>
                                  <m:r>
                                    <a:rPr lang="en-US" sz="2400" b="1" i="1" smtClean="0">
                                      <a:latin typeface="Cambria Math" panose="02040503050406030204" pitchFamily="18" charset="0"/>
                                    </a:rPr>
                                    <m:t>𝑾</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𝑇</m:t>
                                  </m:r>
                                </m:sup>
                              </m:sSubSup>
                              <m:r>
                                <a:rPr lang="en-US" sz="2400" b="1" i="1">
                                  <a:latin typeface="Cambria Math" panose="02040503050406030204" pitchFamily="18" charset="0"/>
                                </a:rPr>
                                <m:t>𝑿</m:t>
                              </m:r>
                            </m:sup>
                          </m:sSup>
                        </m:num>
                        <m:den>
                          <m:r>
                            <a:rPr lang="en-US" sz="2400" i="1">
                              <a:latin typeface="Cambria Math" panose="02040503050406030204" pitchFamily="18" charset="0"/>
                            </a:rPr>
                            <m:t>1+</m:t>
                          </m:r>
                          <m:nary>
                            <m:naryPr>
                              <m:chr m:val="∑"/>
                              <m:limLoc m:val="subSup"/>
                              <m:ctrlPr>
                                <a:rPr lang="en-US" sz="2400" i="1">
                                  <a:latin typeface="Cambria Math" panose="02040503050406030204" pitchFamily="18" charset="0"/>
                                </a:rPr>
                              </m:ctrlPr>
                            </m:naryPr>
                            <m:sub>
                              <m:r>
                                <m:rPr>
                                  <m:brk m:alnAt="25"/>
                                </m:rP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𝐾</m:t>
                              </m:r>
                              <m:r>
                                <a:rPr lang="en-US" sz="2400" i="1">
                                  <a:latin typeface="Cambria Math" panose="02040503050406030204" pitchFamily="18" charset="0"/>
                                </a:rPr>
                                <m:t>−1</m:t>
                              </m:r>
                            </m:sup>
                            <m:e>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sub>
                                  </m:sSub>
                                  <m:r>
                                    <a:rPr lang="es-ES_tradnl" sz="2400" i="1">
                                      <a:latin typeface="Cambria Math" panose="02040503050406030204" pitchFamily="18" charset="0"/>
                                    </a:rPr>
                                    <m:t>+</m:t>
                                  </m:r>
                                  <m:sSubSup>
                                    <m:sSubSupPr>
                                      <m:ctrlPr>
                                        <a:rPr lang="es-ES_tradnl" sz="2400" i="1">
                                          <a:latin typeface="Cambria Math" panose="02040503050406030204" pitchFamily="18" charset="0"/>
                                        </a:rPr>
                                      </m:ctrlPr>
                                    </m:sSubSupPr>
                                    <m:e>
                                      <m:r>
                                        <a:rPr lang="en-US" sz="2400" b="1" i="1">
                                          <a:latin typeface="Cambria Math" panose="02040503050406030204" pitchFamily="18" charset="0"/>
                                        </a:rPr>
                                        <m:t>𝑾</m:t>
                                      </m:r>
                                    </m:e>
                                    <m:sub>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sub>
                                    <m:sup>
                                      <m:r>
                                        <a:rPr lang="en-US" sz="2400" i="1">
                                          <a:latin typeface="Cambria Math" panose="02040503050406030204" pitchFamily="18" charset="0"/>
                                        </a:rPr>
                                        <m:t>𝑇</m:t>
                                      </m:r>
                                    </m:sup>
                                  </m:sSubSup>
                                  <m:r>
                                    <a:rPr lang="en-US" sz="2400" b="1" i="1">
                                      <a:latin typeface="Cambria Math" panose="02040503050406030204" pitchFamily="18" charset="0"/>
                                    </a:rPr>
                                    <m:t>𝑿</m:t>
                                  </m:r>
                                </m:sup>
                              </m:sSup>
                            </m:e>
                          </m:nary>
                        </m:den>
                      </m:f>
                    </m:oMath>
                  </m:oMathPara>
                </a14:m>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r="-1186" b="-21019"/>
                </a:stretch>
              </a:blipFill>
            </p:spPr>
            <p:txBody>
              <a:bodyPr/>
              <a:lstStyle/>
              <a:p>
                <a:r>
                  <a:rPr lang="es-ES_tradnl">
                    <a:noFill/>
                  </a:rPr>
                  <a:t> </a:t>
                </a:r>
              </a:p>
            </p:txBody>
          </p:sp>
        </mc:Fallback>
      </mc:AlternateContent>
    </p:spTree>
    <p:extLst>
      <p:ext uri="{BB962C8B-B14F-4D97-AF65-F5344CB8AC3E}">
        <p14:creationId xmlns:p14="http://schemas.microsoft.com/office/powerpoint/2010/main" val="3900826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Clasificación</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3B758-BE93-7F51-1F7C-3BF7320E0A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45C557-C495-4A72-2892-BF4552921BF2}"/>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30B30B34-9029-5141-5778-7654C99E40A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32D09DBB-AFDA-95CA-C57A-A9CFCF7028BF}"/>
              </a:ext>
            </a:extLst>
          </p:cNvPr>
          <p:cNvSpPr>
            <a:spLocks noGrp="1"/>
          </p:cNvSpPr>
          <p:nvPr>
            <p:ph idx="1"/>
          </p:nvPr>
        </p:nvSpPr>
        <p:spPr>
          <a:xfrm>
            <a:off x="3523376" y="2147582"/>
            <a:ext cx="8067990" cy="3788322"/>
          </a:xfrm>
        </p:spPr>
        <p:txBody>
          <a:bodyPr>
            <a:noAutofit/>
          </a:bodyPr>
          <a:lstStyle/>
          <a:p>
            <a:pPr marL="0" indent="0">
              <a:buNone/>
            </a:pPr>
            <a:r>
              <a:rPr lang="es-ES" dirty="0"/>
              <a:t>Los temas que veremos en este video son:</a:t>
            </a:r>
            <a:br>
              <a:rPr lang="es-ES" dirty="0"/>
            </a:br>
            <a:endParaRPr lang="es-ES" dirty="0"/>
          </a:p>
          <a:p>
            <a:pPr lvl="1"/>
            <a:r>
              <a:rPr lang="es-ES" sz="2000" dirty="0"/>
              <a:t>Teorema de Bayes</a:t>
            </a:r>
            <a:br>
              <a:rPr lang="es-ES" sz="2000" dirty="0"/>
            </a:br>
            <a:endParaRPr lang="es-ES" sz="2000" dirty="0"/>
          </a:p>
          <a:p>
            <a:pPr lvl="1"/>
            <a:r>
              <a:rPr lang="es-ES" sz="2000" dirty="0"/>
              <a:t>Clasificador Bayesiano ingenuo</a:t>
            </a:r>
          </a:p>
          <a:p>
            <a:pPr lvl="1"/>
            <a:endParaRPr lang="es-ES" sz="1800" dirty="0"/>
          </a:p>
        </p:txBody>
      </p:sp>
      <p:pic>
        <p:nvPicPr>
          <p:cNvPr id="3" name="Picture 2">
            <a:extLst>
              <a:ext uri="{FF2B5EF4-FFF2-40B4-BE49-F238E27FC236}">
                <a16:creationId xmlns:a16="http://schemas.microsoft.com/office/drawing/2014/main" id="{80D9A289-E009-3EFF-8B63-24392CB42202}"/>
              </a:ext>
            </a:extLst>
          </p:cNvPr>
          <p:cNvPicPr>
            <a:picLocks noChangeAspect="1"/>
          </p:cNvPicPr>
          <p:nvPr/>
        </p:nvPicPr>
        <p:blipFill>
          <a:blip r:embed="rId3"/>
          <a:stretch>
            <a:fillRect/>
          </a:stretch>
        </p:blipFill>
        <p:spPr>
          <a:xfrm>
            <a:off x="600634" y="1971177"/>
            <a:ext cx="3170897" cy="3687891"/>
          </a:xfrm>
          <a:prstGeom prst="rect">
            <a:avLst/>
          </a:prstGeom>
        </p:spPr>
      </p:pic>
    </p:spTree>
    <p:extLst>
      <p:ext uri="{BB962C8B-B14F-4D97-AF65-F5344CB8AC3E}">
        <p14:creationId xmlns:p14="http://schemas.microsoft.com/office/powerpoint/2010/main" val="1302722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Clasificador Bayesiano ingenuo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0851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_tradnl" sz="2400" dirty="0"/>
              <a:t>Este teorema es uno de los más importantes en probabilidad y uno que, hasta el día de hoy, genera divisiones filosóficas debido a sus implicancias.</a:t>
            </a:r>
          </a:p>
          <a:p>
            <a:pPr marL="0" indent="0">
              <a:buNone/>
            </a:pPr>
            <a:r>
              <a:rPr lang="es-ES_tradnl" sz="2400" dirty="0"/>
              <a:t>Describe la probabilidad de un evento basándose en el conocimiento previo de condiciones que pueden estar relacionadas con el evento. </a:t>
            </a:r>
          </a:p>
          <a:p>
            <a:pPr marL="0" indent="0">
              <a:buNone/>
            </a:pPr>
            <a:r>
              <a:rPr lang="es-ES_tradnl" sz="2400" i="1" dirty="0">
                <a:solidFill>
                  <a:schemeClr val="accent1"/>
                </a:solidFill>
              </a:rPr>
              <a:t>Por ejemplo, si se sabe que el riesgo de desarrollar problemas de salud aumenta con la edad, el teorema de Bayes permite evaluar con mayor precisión el riesgo para un individuo de una edad conocida, condicionando la probabilidad en relación con su edad, en lugar de asumir que el individuo es representativo de la población general.</a:t>
            </a:r>
            <a:endParaRPr lang="es-ES_tradnl" sz="2400" dirty="0">
              <a:solidFill>
                <a:schemeClr val="accent1"/>
              </a:solidFill>
            </a:endParaRPr>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p:spTree>
    <p:extLst>
      <p:ext uri="{BB962C8B-B14F-4D97-AF65-F5344CB8AC3E}">
        <p14:creationId xmlns:p14="http://schemas.microsoft.com/office/powerpoint/2010/main" val="3834863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2142989"/>
                <a:ext cx="10690063" cy="3786224"/>
              </a:xfrm>
            </p:spPr>
            <p:txBody>
              <a:bodyPr>
                <a:normAutofit/>
              </a:bodyPr>
              <a:lstStyle/>
              <a:p>
                <a:pPr marL="0" indent="0" algn="ctr">
                  <a:buNone/>
                </a:pPr>
                <a:endParaRPr lang="es-E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r>
                            <m:rPr>
                              <m:nor/>
                            </m:rPr>
                            <a:rPr lang="es-ES" dirty="0"/>
                            <m:t> </m:t>
                          </m:r>
                        </m:num>
                        <m:den>
                          <m:r>
                            <a:rPr lang="en-US" i="1" dirty="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𝐸</m:t>
                          </m:r>
                          <m:r>
                            <a:rPr lang="en-US" i="1">
                              <a:latin typeface="Cambria Math" panose="02040503050406030204" pitchFamily="18" charset="0"/>
                            </a:rPr>
                            <m:t>)</m:t>
                          </m:r>
                        </m:den>
                      </m:f>
                    </m:oMath>
                  </m:oMathPara>
                </a14:m>
                <a:endParaRPr lang="es-ES" dirty="0"/>
              </a:p>
              <a:p>
                <a:pPr marL="0" indent="0" algn="ctr">
                  <a:buNone/>
                </a:pPr>
                <a:endParaRPr lang="es-E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r>
                            <m:rPr>
                              <m:nor/>
                            </m:rPr>
                            <a:rPr lang="es-ES" dirty="0"/>
                            <m:t> </m:t>
                          </m:r>
                        </m:num>
                        <m:den>
                          <m:r>
                            <a:rPr lang="en-US" i="1" dirty="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𝐸</m:t>
                              </m:r>
                            </m:e>
                            <m:e>
                              <m:r>
                                <a:rPr lang="en-US" i="1">
                                  <a:latin typeface="Cambria Math" panose="02040503050406030204" pitchFamily="18" charset="0"/>
                                </a:rPr>
                                <m:t>𝐻</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𝐻</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den>
                      </m:f>
                    </m:oMath>
                  </m:oMathPara>
                </a14:m>
                <a:endParaRPr lang="es-ES" dirty="0"/>
              </a:p>
              <a:p>
                <a:pPr marL="0" indent="0" algn="ctr">
                  <a:buNone/>
                </a:pPr>
                <a:endParaRPr lang="es-ES" dirty="0"/>
              </a:p>
              <a:p>
                <a:pPr marL="0" indent="0">
                  <a:buNone/>
                </a:pPr>
                <a:r>
                  <a:rPr lang="es-ES" dirty="0"/>
                  <a:t>Este nuevo valor es lo que se conoce como la probabilidad a posteriori, es decir, la creencia sobre la hipótesis luego de observar la evidencia. </a:t>
                </a:r>
              </a:p>
              <a:p>
                <a:pPr marL="0" indent="0" algn="ctr">
                  <a:buNone/>
                </a:pPr>
                <a:endParaRPr lang="es-ES" dirty="0"/>
              </a:p>
              <a:p>
                <a:pPr marL="0" indent="0" algn="ctr">
                  <a:buNone/>
                </a:pPr>
                <a:endParaRPr lang="es-ES" dirty="0"/>
              </a:p>
            </p:txBody>
          </p:sp>
        </mc:Choice>
        <mc:Fallback xmlns="">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6" y="2142989"/>
                <a:ext cx="10690063" cy="3786224"/>
              </a:xfrm>
              <a:blipFill>
                <a:blip r:embed="rId3"/>
                <a:stretch>
                  <a:fillRect l="-712"/>
                </a:stretch>
              </a:blipFill>
            </p:spPr>
            <p:txBody>
              <a:bodyPr/>
              <a:lstStyle/>
              <a:p>
                <a:r>
                  <a:rPr lang="es-ES_tradnl">
                    <a:noFill/>
                  </a:rPr>
                  <a:t> </a:t>
                </a:r>
              </a:p>
            </p:txBody>
          </p:sp>
        </mc:Fallback>
      </mc:AlternateContent>
    </p:spTree>
    <p:extLst>
      <p:ext uri="{BB962C8B-B14F-4D97-AF65-F5344CB8AC3E}">
        <p14:creationId xmlns:p14="http://schemas.microsoft.com/office/powerpoint/2010/main" val="1557474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Una de las aplicaciones de este teorema es el </a:t>
            </a:r>
            <a:r>
              <a:rPr lang="es-ES_tradnl" sz="2400" b="1" dirty="0">
                <a:solidFill>
                  <a:schemeClr val="accent3">
                    <a:lumMod val="75000"/>
                  </a:schemeClr>
                </a:solidFill>
              </a:rPr>
              <a:t>clasificador bayesiano ingenuo</a:t>
            </a:r>
            <a:r>
              <a:rPr lang="es-ES_tradnl" sz="2400" dirty="0"/>
              <a:t>.</a:t>
            </a:r>
          </a:p>
          <a:p>
            <a:pPr marL="0" indent="0">
              <a:buNone/>
            </a:pPr>
            <a:r>
              <a:rPr lang="es-ES_tradnl" sz="2400" dirty="0"/>
              <a:t>Este clasificador utiliza la probabilidad de observar atributos, dado un resultado, para estimar la probabilidad de observar un resultado </a:t>
            </a:r>
            <a:r>
              <a:rPr lang="es-ES_tradnl" sz="2400" i="1" dirty="0"/>
              <a:t>y</a:t>
            </a:r>
            <a:r>
              <a:rPr lang="es-ES_tradnl" sz="2400" dirty="0"/>
              <a:t>, dado un conjunto de atributos.</a:t>
            </a:r>
          </a:p>
        </p:txBody>
      </p:sp>
    </p:spTree>
    <p:extLst>
      <p:ext uri="{BB962C8B-B14F-4D97-AF65-F5344CB8AC3E}">
        <p14:creationId xmlns:p14="http://schemas.microsoft.com/office/powerpoint/2010/main" val="4245941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Para entender su funcionamiento, usemos un caso de ejemplo:</a:t>
            </a:r>
          </a:p>
          <a:p>
            <a:pPr marL="0" indent="0">
              <a:buNone/>
            </a:pPr>
            <a:r>
              <a:rPr lang="es-ES_tradnl" sz="2400" dirty="0"/>
              <a:t>Queremos construir un clasificador </a:t>
            </a:r>
            <a:r>
              <a:rPr lang="es-ES_tradnl" sz="2400" b="1" dirty="0">
                <a:solidFill>
                  <a:schemeClr val="accent1"/>
                </a:solidFill>
              </a:rPr>
              <a:t>que prediga si un estudiante va a aprobar un examen</a:t>
            </a:r>
            <a:r>
              <a:rPr lang="es-ES_tradnl" sz="2400" dirty="0"/>
              <a:t>, dado:</a:t>
            </a:r>
          </a:p>
        </p:txBody>
      </p:sp>
      <p:sp>
        <p:nvSpPr>
          <p:cNvPr id="7" name="Left Brace 6">
            <a:extLst>
              <a:ext uri="{FF2B5EF4-FFF2-40B4-BE49-F238E27FC236}">
                <a16:creationId xmlns:a16="http://schemas.microsoft.com/office/drawing/2014/main" id="{1C2F0135-7B86-2F4D-6574-77651EA13E39}"/>
              </a:ext>
            </a:extLst>
          </p:cNvPr>
          <p:cNvSpPr/>
          <p:nvPr/>
        </p:nvSpPr>
        <p:spPr>
          <a:xfrm>
            <a:off x="2688880" y="3429000"/>
            <a:ext cx="271604" cy="121542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8" name="TextBox 7">
            <a:extLst>
              <a:ext uri="{FF2B5EF4-FFF2-40B4-BE49-F238E27FC236}">
                <a16:creationId xmlns:a16="http://schemas.microsoft.com/office/drawing/2014/main" id="{2931FB0D-1DD0-2487-32FD-E102A2C1166C}"/>
              </a:ext>
            </a:extLst>
          </p:cNvPr>
          <p:cNvSpPr txBox="1"/>
          <p:nvPr/>
        </p:nvSpPr>
        <p:spPr>
          <a:xfrm>
            <a:off x="715383" y="3834576"/>
            <a:ext cx="2000869" cy="369332"/>
          </a:xfrm>
          <a:prstGeom prst="rect">
            <a:avLst/>
          </a:prstGeom>
          <a:noFill/>
        </p:spPr>
        <p:txBody>
          <a:bodyPr wrap="none" rtlCol="0">
            <a:spAutoFit/>
          </a:bodyPr>
          <a:lstStyle/>
          <a:p>
            <a:r>
              <a:rPr lang="es-ES_tradnl" dirty="0"/>
              <a:t>Tiempo de estudio</a:t>
            </a:r>
          </a:p>
        </p:txBody>
      </p:sp>
      <p:sp>
        <p:nvSpPr>
          <p:cNvPr id="9" name="TextBox 8">
            <a:extLst>
              <a:ext uri="{FF2B5EF4-FFF2-40B4-BE49-F238E27FC236}">
                <a16:creationId xmlns:a16="http://schemas.microsoft.com/office/drawing/2014/main" id="{AAC7B4D5-C654-886A-C8EF-5FB3D29C22C7}"/>
              </a:ext>
            </a:extLst>
          </p:cNvPr>
          <p:cNvSpPr txBox="1"/>
          <p:nvPr/>
        </p:nvSpPr>
        <p:spPr>
          <a:xfrm>
            <a:off x="2985246" y="3575049"/>
            <a:ext cx="3004349" cy="923330"/>
          </a:xfrm>
          <a:prstGeom prst="rect">
            <a:avLst/>
          </a:prstGeom>
          <a:noFill/>
        </p:spPr>
        <p:txBody>
          <a:bodyPr wrap="square" rtlCol="0">
            <a:spAutoFit/>
          </a:bodyPr>
          <a:lstStyle/>
          <a:p>
            <a:r>
              <a:rPr lang="es-ES_tradnl" dirty="0"/>
              <a:t>Bajo tiempo de estudio</a:t>
            </a:r>
          </a:p>
          <a:p>
            <a:r>
              <a:rPr lang="es-ES_tradnl" dirty="0"/>
              <a:t>Moderado tiempo de estudio</a:t>
            </a:r>
          </a:p>
          <a:p>
            <a:r>
              <a:rPr lang="es-ES_tradnl" dirty="0"/>
              <a:t>Alto tiempo de estudio</a:t>
            </a:r>
          </a:p>
        </p:txBody>
      </p:sp>
      <p:sp>
        <p:nvSpPr>
          <p:cNvPr id="10" name="Left Brace 9">
            <a:extLst>
              <a:ext uri="{FF2B5EF4-FFF2-40B4-BE49-F238E27FC236}">
                <a16:creationId xmlns:a16="http://schemas.microsoft.com/office/drawing/2014/main" id="{EFE16F53-F774-44D3-D432-6913474F5EE6}"/>
              </a:ext>
            </a:extLst>
          </p:cNvPr>
          <p:cNvSpPr/>
          <p:nvPr/>
        </p:nvSpPr>
        <p:spPr>
          <a:xfrm>
            <a:off x="8470809" y="3456161"/>
            <a:ext cx="271604" cy="1215428"/>
          </a:xfrm>
          <a:prstGeom prst="leftBrac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solidFill>
                <a:schemeClr val="accent3">
                  <a:lumMod val="75000"/>
                </a:schemeClr>
              </a:solidFill>
            </a:endParaRPr>
          </a:p>
        </p:txBody>
      </p:sp>
      <p:sp>
        <p:nvSpPr>
          <p:cNvPr id="11" name="TextBox 10">
            <a:extLst>
              <a:ext uri="{FF2B5EF4-FFF2-40B4-BE49-F238E27FC236}">
                <a16:creationId xmlns:a16="http://schemas.microsoft.com/office/drawing/2014/main" id="{E9ABBE8B-9817-AE69-17FE-35E8B2B39A62}"/>
              </a:ext>
            </a:extLst>
          </p:cNvPr>
          <p:cNvSpPr txBox="1"/>
          <p:nvPr/>
        </p:nvSpPr>
        <p:spPr>
          <a:xfrm>
            <a:off x="6497312" y="3861737"/>
            <a:ext cx="2000869" cy="369332"/>
          </a:xfrm>
          <a:prstGeom prst="rect">
            <a:avLst/>
          </a:prstGeom>
          <a:noFill/>
        </p:spPr>
        <p:txBody>
          <a:bodyPr wrap="square" rtlCol="0">
            <a:spAutoFit/>
          </a:bodyPr>
          <a:lstStyle/>
          <a:p>
            <a:r>
              <a:rPr lang="es-ES_tradnl" dirty="0"/>
              <a:t>Método de estudio</a:t>
            </a:r>
          </a:p>
        </p:txBody>
      </p:sp>
      <p:sp>
        <p:nvSpPr>
          <p:cNvPr id="12" name="TextBox 11">
            <a:extLst>
              <a:ext uri="{FF2B5EF4-FFF2-40B4-BE49-F238E27FC236}">
                <a16:creationId xmlns:a16="http://schemas.microsoft.com/office/drawing/2014/main" id="{7034DCAE-62B9-881E-A0C0-BF0F62BB267C}"/>
              </a:ext>
            </a:extLst>
          </p:cNvPr>
          <p:cNvSpPr txBox="1"/>
          <p:nvPr/>
        </p:nvSpPr>
        <p:spPr>
          <a:xfrm>
            <a:off x="8767175" y="3602210"/>
            <a:ext cx="1944763" cy="923330"/>
          </a:xfrm>
          <a:prstGeom prst="rect">
            <a:avLst/>
          </a:prstGeom>
          <a:noFill/>
        </p:spPr>
        <p:txBody>
          <a:bodyPr wrap="none" rtlCol="0">
            <a:spAutoFit/>
          </a:bodyPr>
          <a:lstStyle/>
          <a:p>
            <a:r>
              <a:rPr lang="es-ES_tradnl" dirty="0"/>
              <a:t>Lectura</a:t>
            </a:r>
          </a:p>
          <a:p>
            <a:r>
              <a:rPr lang="es-ES_tradnl" dirty="0"/>
              <a:t>Práctica</a:t>
            </a:r>
          </a:p>
          <a:p>
            <a:r>
              <a:rPr lang="es-ES_tradnl" dirty="0"/>
              <a:t>Lectura y práctica</a:t>
            </a:r>
          </a:p>
        </p:txBody>
      </p:sp>
      <p:sp>
        <p:nvSpPr>
          <p:cNvPr id="13" name="Left Brace 12">
            <a:extLst>
              <a:ext uri="{FF2B5EF4-FFF2-40B4-BE49-F238E27FC236}">
                <a16:creationId xmlns:a16="http://schemas.microsoft.com/office/drawing/2014/main" id="{C6592FDD-48C7-17D1-E356-7DFF89B5E3B9}"/>
              </a:ext>
            </a:extLst>
          </p:cNvPr>
          <p:cNvSpPr/>
          <p:nvPr/>
        </p:nvSpPr>
        <p:spPr>
          <a:xfrm>
            <a:off x="5744207" y="4713785"/>
            <a:ext cx="271604" cy="1215428"/>
          </a:xfrm>
          <a:prstGeom prst="leftBrac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solidFill>
                <a:schemeClr val="accent2">
                  <a:lumMod val="75000"/>
                </a:schemeClr>
              </a:solidFill>
            </a:endParaRPr>
          </a:p>
        </p:txBody>
      </p:sp>
      <p:sp>
        <p:nvSpPr>
          <p:cNvPr id="15" name="TextBox 14">
            <a:extLst>
              <a:ext uri="{FF2B5EF4-FFF2-40B4-BE49-F238E27FC236}">
                <a16:creationId xmlns:a16="http://schemas.microsoft.com/office/drawing/2014/main" id="{122166AE-5BB3-BA83-8215-30F575315498}"/>
              </a:ext>
            </a:extLst>
          </p:cNvPr>
          <p:cNvSpPr txBox="1"/>
          <p:nvPr/>
        </p:nvSpPr>
        <p:spPr>
          <a:xfrm>
            <a:off x="3500560" y="4998333"/>
            <a:ext cx="2218885" cy="646331"/>
          </a:xfrm>
          <a:prstGeom prst="rect">
            <a:avLst/>
          </a:prstGeom>
          <a:noFill/>
        </p:spPr>
        <p:txBody>
          <a:bodyPr wrap="square" rtlCol="0">
            <a:spAutoFit/>
          </a:bodyPr>
          <a:lstStyle/>
          <a:p>
            <a:pPr algn="r"/>
            <a:r>
              <a:rPr lang="es-ES_tradnl" dirty="0"/>
              <a:t>Puntuación en exámenes anteriores</a:t>
            </a:r>
          </a:p>
        </p:txBody>
      </p:sp>
      <p:sp>
        <p:nvSpPr>
          <p:cNvPr id="16" name="TextBox 15">
            <a:extLst>
              <a:ext uri="{FF2B5EF4-FFF2-40B4-BE49-F238E27FC236}">
                <a16:creationId xmlns:a16="http://schemas.microsoft.com/office/drawing/2014/main" id="{9CDCBECC-8938-5DB7-7095-AF7B15FB1D59}"/>
              </a:ext>
            </a:extLst>
          </p:cNvPr>
          <p:cNvSpPr txBox="1"/>
          <p:nvPr/>
        </p:nvSpPr>
        <p:spPr>
          <a:xfrm>
            <a:off x="6040573" y="4859834"/>
            <a:ext cx="2507418" cy="923330"/>
          </a:xfrm>
          <a:prstGeom prst="rect">
            <a:avLst/>
          </a:prstGeom>
          <a:noFill/>
        </p:spPr>
        <p:txBody>
          <a:bodyPr wrap="none" rtlCol="0">
            <a:spAutoFit/>
          </a:bodyPr>
          <a:lstStyle/>
          <a:p>
            <a:r>
              <a:rPr lang="es-ES_tradnl" dirty="0"/>
              <a:t>Puntuaciones bajas</a:t>
            </a:r>
          </a:p>
          <a:p>
            <a:r>
              <a:rPr lang="es-ES_tradnl" dirty="0"/>
              <a:t>Puntuaciones promedio</a:t>
            </a:r>
          </a:p>
          <a:p>
            <a:r>
              <a:rPr lang="es-ES_tradnl" dirty="0"/>
              <a:t>Puntuaciones altas</a:t>
            </a:r>
          </a:p>
        </p:txBody>
      </p:sp>
    </p:spTree>
    <p:extLst>
      <p:ext uri="{BB962C8B-B14F-4D97-AF65-F5344CB8AC3E}">
        <p14:creationId xmlns:p14="http://schemas.microsoft.com/office/powerpoint/2010/main" val="2695123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3" name="Table 2">
            <a:extLst>
              <a:ext uri="{FF2B5EF4-FFF2-40B4-BE49-F238E27FC236}">
                <a16:creationId xmlns:a16="http://schemas.microsoft.com/office/drawing/2014/main" id="{F1B67DC2-006C-E4CF-1BAC-683624751B29}"/>
              </a:ext>
            </a:extLst>
          </p:cNvPr>
          <p:cNvGraphicFramePr>
            <a:graphicFrameLocks noGrp="1"/>
          </p:cNvGraphicFramePr>
          <p:nvPr>
            <p:extLst>
              <p:ext uri="{D42A27DB-BD31-4B8C-83A1-F6EECF244321}">
                <p14:modId xmlns:p14="http://schemas.microsoft.com/office/powerpoint/2010/main" val="3562685593"/>
              </p:ext>
            </p:extLst>
          </p:nvPr>
        </p:nvGraphicFramePr>
        <p:xfrm>
          <a:off x="2210406" y="1966847"/>
          <a:ext cx="8128000" cy="368808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1805331545"/>
                    </a:ext>
                  </a:extLst>
                </a:gridCol>
                <a:gridCol w="2363694">
                  <a:extLst>
                    <a:ext uri="{9D8B030D-6E8A-4147-A177-3AD203B41FA5}">
                      <a16:colId xmlns:a16="http://schemas.microsoft.com/office/drawing/2014/main" val="1356039799"/>
                    </a:ext>
                  </a:extLst>
                </a:gridCol>
                <a:gridCol w="1700306">
                  <a:extLst>
                    <a:ext uri="{9D8B030D-6E8A-4147-A177-3AD203B41FA5}">
                      <a16:colId xmlns:a16="http://schemas.microsoft.com/office/drawing/2014/main" val="3180812714"/>
                    </a:ext>
                  </a:extLst>
                </a:gridCol>
                <a:gridCol w="2032000">
                  <a:extLst>
                    <a:ext uri="{9D8B030D-6E8A-4147-A177-3AD203B41FA5}">
                      <a16:colId xmlns:a16="http://schemas.microsoft.com/office/drawing/2014/main" val="3591460890"/>
                    </a:ext>
                  </a:extLst>
                </a:gridCol>
              </a:tblGrid>
              <a:tr h="329537">
                <a:tc>
                  <a:txBody>
                    <a:bodyPr/>
                    <a:lstStyle/>
                    <a:p>
                      <a:r>
                        <a:rPr lang="es-ES_tradnl" sz="1600" dirty="0"/>
                        <a:t>Tiempo de estudio</a:t>
                      </a:r>
                    </a:p>
                  </a:txBody>
                  <a:tcPr/>
                </a:tc>
                <a:tc>
                  <a:txBody>
                    <a:bodyPr/>
                    <a:lstStyle/>
                    <a:p>
                      <a:r>
                        <a:rPr lang="es-ES_tradnl" sz="1600" dirty="0"/>
                        <a:t>Método de estudio</a:t>
                      </a:r>
                    </a:p>
                  </a:txBody>
                  <a:tcPr/>
                </a:tc>
                <a:tc>
                  <a:txBody>
                    <a:bodyPr/>
                    <a:lstStyle/>
                    <a:p>
                      <a:r>
                        <a:rPr lang="es-ES_tradnl" sz="1600" dirty="0"/>
                        <a:t>Puntuación</a:t>
                      </a:r>
                    </a:p>
                  </a:txBody>
                  <a:tcPr/>
                </a:tc>
                <a:tc>
                  <a:txBody>
                    <a:bodyPr/>
                    <a:lstStyle/>
                    <a:p>
                      <a:r>
                        <a:rPr lang="es-ES_tradnl" sz="1600" dirty="0"/>
                        <a:t>Resultado</a:t>
                      </a:r>
                    </a:p>
                  </a:txBody>
                  <a:tcPr/>
                </a:tc>
                <a:extLst>
                  <a:ext uri="{0D108BD9-81ED-4DB2-BD59-A6C34878D82A}">
                    <a16:rowId xmlns:a16="http://schemas.microsoft.com/office/drawing/2014/main" val="2206319186"/>
                  </a:ext>
                </a:extLst>
              </a:tr>
              <a:tr h="329537">
                <a:tc>
                  <a:txBody>
                    <a:bodyPr/>
                    <a:lstStyle/>
                    <a:p>
                      <a:r>
                        <a:rPr lang="es-ES_tradnl" sz="1600" dirty="0"/>
                        <a:t>Bajo</a:t>
                      </a:r>
                    </a:p>
                  </a:txBody>
                  <a:tcPr/>
                </a:tc>
                <a:tc>
                  <a:txBody>
                    <a:bodyPr/>
                    <a:lstStyle/>
                    <a:p>
                      <a:r>
                        <a:rPr lang="es-ES_tradnl" sz="1600" dirty="0"/>
                        <a:t>Lectura</a:t>
                      </a:r>
                    </a:p>
                  </a:txBody>
                  <a:tcPr/>
                </a:tc>
                <a:tc>
                  <a:txBody>
                    <a:bodyPr/>
                    <a:lstStyle/>
                    <a:p>
                      <a:r>
                        <a:rPr lang="es-ES_tradnl" sz="1600" dirty="0"/>
                        <a:t>Bajo</a:t>
                      </a:r>
                    </a:p>
                  </a:txBody>
                  <a:tcPr/>
                </a:tc>
                <a:tc>
                  <a:txBody>
                    <a:bodyPr/>
                    <a:lstStyle/>
                    <a:p>
                      <a:r>
                        <a:rPr lang="es-ES_tradnl" sz="1600" b="1" dirty="0">
                          <a:solidFill>
                            <a:srgbClr val="C00000"/>
                          </a:solidFill>
                        </a:rPr>
                        <a:t>Desaprobó</a:t>
                      </a:r>
                    </a:p>
                  </a:txBody>
                  <a:tcPr/>
                </a:tc>
                <a:extLst>
                  <a:ext uri="{0D108BD9-81ED-4DB2-BD59-A6C34878D82A}">
                    <a16:rowId xmlns:a16="http://schemas.microsoft.com/office/drawing/2014/main" val="3220398851"/>
                  </a:ext>
                </a:extLst>
              </a:tr>
              <a:tr h="329537">
                <a:tc>
                  <a:txBody>
                    <a:bodyPr/>
                    <a:lstStyle/>
                    <a:p>
                      <a:r>
                        <a:rPr lang="es-ES_tradnl" sz="1600" dirty="0"/>
                        <a:t>Bajo</a:t>
                      </a:r>
                    </a:p>
                  </a:txBody>
                  <a:tcPr/>
                </a:tc>
                <a:tc>
                  <a:txBody>
                    <a:bodyPr/>
                    <a:lstStyle/>
                    <a:p>
                      <a:r>
                        <a:rPr lang="es-ES_tradnl" sz="1600" dirty="0"/>
                        <a:t>Práctica</a:t>
                      </a:r>
                    </a:p>
                  </a:txBody>
                  <a:tcPr/>
                </a:tc>
                <a:tc>
                  <a:txBody>
                    <a:bodyPr/>
                    <a:lstStyle/>
                    <a:p>
                      <a:r>
                        <a:rPr lang="es-ES_tradnl" sz="1600" dirty="0"/>
                        <a:t>Alta</a:t>
                      </a:r>
                    </a:p>
                  </a:txBody>
                  <a:tcPr/>
                </a:tc>
                <a:tc>
                  <a:txBody>
                    <a:bodyPr/>
                    <a:lstStyle/>
                    <a:p>
                      <a:r>
                        <a:rPr lang="es-ES_tradnl" sz="1600" b="1" dirty="0">
                          <a:solidFill>
                            <a:schemeClr val="accent1"/>
                          </a:solidFill>
                        </a:rPr>
                        <a:t>Aprobó</a:t>
                      </a:r>
                    </a:p>
                  </a:txBody>
                  <a:tcPr/>
                </a:tc>
                <a:extLst>
                  <a:ext uri="{0D108BD9-81ED-4DB2-BD59-A6C34878D82A}">
                    <a16:rowId xmlns:a16="http://schemas.microsoft.com/office/drawing/2014/main" val="2164972807"/>
                  </a:ext>
                </a:extLst>
              </a:tr>
              <a:tr h="329537">
                <a:tc>
                  <a:txBody>
                    <a:bodyPr/>
                    <a:lstStyle/>
                    <a:p>
                      <a:r>
                        <a:rPr lang="es-ES_tradnl" sz="1600" dirty="0"/>
                        <a:t>Moderado</a:t>
                      </a:r>
                    </a:p>
                  </a:txBody>
                  <a:tcPr/>
                </a:tc>
                <a:tc>
                  <a:txBody>
                    <a:bodyPr/>
                    <a:lstStyle/>
                    <a:p>
                      <a:r>
                        <a:rPr lang="es-ES_tradnl" sz="1600" dirty="0"/>
                        <a:t>Lectura y Práctica</a:t>
                      </a:r>
                    </a:p>
                  </a:txBody>
                  <a:tcPr/>
                </a:tc>
                <a:tc>
                  <a:txBody>
                    <a:bodyPr/>
                    <a:lstStyle/>
                    <a:p>
                      <a:r>
                        <a:rPr lang="es-ES_tradnl" sz="1600" dirty="0"/>
                        <a:t>Promedio</a:t>
                      </a:r>
                    </a:p>
                  </a:txBody>
                  <a:tcPr/>
                </a:tc>
                <a:tc>
                  <a:txBody>
                    <a:bodyPr/>
                    <a:lstStyle/>
                    <a:p>
                      <a:r>
                        <a:rPr lang="es-ES_tradnl" sz="1600" b="1" dirty="0">
                          <a:solidFill>
                            <a:schemeClr val="accent1"/>
                          </a:solidFill>
                        </a:rPr>
                        <a:t>Aprobó</a:t>
                      </a:r>
                      <a:endParaRPr lang="es-ES_tradnl" sz="1600" dirty="0"/>
                    </a:p>
                  </a:txBody>
                  <a:tcPr/>
                </a:tc>
                <a:extLst>
                  <a:ext uri="{0D108BD9-81ED-4DB2-BD59-A6C34878D82A}">
                    <a16:rowId xmlns:a16="http://schemas.microsoft.com/office/drawing/2014/main" val="355714900"/>
                  </a:ext>
                </a:extLst>
              </a:tr>
              <a:tr h="329537">
                <a:tc>
                  <a:txBody>
                    <a:bodyPr/>
                    <a:lstStyle/>
                    <a:p>
                      <a:r>
                        <a:rPr lang="es-ES_tradnl" sz="1600" dirty="0"/>
                        <a:t>Alto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Lectura y Práctica</a:t>
                      </a:r>
                    </a:p>
                  </a:txBody>
                  <a:tcPr/>
                </a:tc>
                <a:tc>
                  <a:txBody>
                    <a:bodyPr/>
                    <a:lstStyle/>
                    <a:p>
                      <a:r>
                        <a:rPr lang="es-ES_tradnl" sz="1600" dirty="0"/>
                        <a:t>Alta</a:t>
                      </a:r>
                    </a:p>
                  </a:txBody>
                  <a:tcPr/>
                </a:tc>
                <a:tc>
                  <a:txBody>
                    <a:bodyPr/>
                    <a:lstStyle/>
                    <a:p>
                      <a:r>
                        <a:rPr lang="es-ES_tradnl" sz="1600" b="1" dirty="0">
                          <a:solidFill>
                            <a:schemeClr val="accent1"/>
                          </a:solidFill>
                        </a:rPr>
                        <a:t>Aprobó</a:t>
                      </a:r>
                      <a:endParaRPr lang="es-ES_tradnl" sz="1600" dirty="0"/>
                    </a:p>
                  </a:txBody>
                  <a:tcPr/>
                </a:tc>
                <a:extLst>
                  <a:ext uri="{0D108BD9-81ED-4DB2-BD59-A6C34878D82A}">
                    <a16:rowId xmlns:a16="http://schemas.microsoft.com/office/drawing/2014/main" val="941334729"/>
                  </a:ext>
                </a:extLst>
              </a:tr>
              <a:tr h="329537">
                <a:tc>
                  <a:txBody>
                    <a:bodyPr/>
                    <a:lstStyle/>
                    <a:p>
                      <a:r>
                        <a:rPr lang="es-ES_tradnl" sz="1600" dirty="0"/>
                        <a:t>Alto</a:t>
                      </a:r>
                    </a:p>
                  </a:txBody>
                  <a:tcPr/>
                </a:tc>
                <a:tc>
                  <a:txBody>
                    <a:bodyPr/>
                    <a:lstStyle/>
                    <a:p>
                      <a:r>
                        <a:rPr lang="es-ES_tradnl" sz="1600" dirty="0"/>
                        <a:t>Lectura</a:t>
                      </a:r>
                    </a:p>
                  </a:txBody>
                  <a:tcPr/>
                </a:tc>
                <a:tc>
                  <a:txBody>
                    <a:bodyPr/>
                    <a:lstStyle/>
                    <a:p>
                      <a:r>
                        <a:rPr lang="es-ES_tradnl" sz="1600" dirty="0"/>
                        <a:t>Alta</a:t>
                      </a:r>
                    </a:p>
                  </a:txBody>
                  <a:tcPr/>
                </a:tc>
                <a:tc>
                  <a:txBody>
                    <a:bodyPr/>
                    <a:lstStyle/>
                    <a:p>
                      <a:r>
                        <a:rPr lang="es-ES_tradnl" sz="1600" b="1" dirty="0">
                          <a:solidFill>
                            <a:srgbClr val="C00000"/>
                          </a:solidFill>
                        </a:rPr>
                        <a:t>Desaprobó</a:t>
                      </a:r>
                      <a:endParaRPr lang="es-ES_tradnl" sz="1600" dirty="0"/>
                    </a:p>
                  </a:txBody>
                  <a:tcPr/>
                </a:tc>
                <a:extLst>
                  <a:ext uri="{0D108BD9-81ED-4DB2-BD59-A6C34878D82A}">
                    <a16:rowId xmlns:a16="http://schemas.microsoft.com/office/drawing/2014/main" val="733704970"/>
                  </a:ext>
                </a:extLst>
              </a:tr>
              <a:tr h="253817">
                <a:tc>
                  <a:txBody>
                    <a:bodyPr/>
                    <a:lstStyle/>
                    <a:p>
                      <a:r>
                        <a:rPr lang="es-ES_tradnl" sz="1600" dirty="0"/>
                        <a:t>Bajo</a:t>
                      </a:r>
                    </a:p>
                  </a:txBody>
                  <a:tcPr/>
                </a:tc>
                <a:tc>
                  <a:txBody>
                    <a:bodyPr/>
                    <a:lstStyle/>
                    <a:p>
                      <a:r>
                        <a:rPr lang="es-ES_tradnl" sz="1600" dirty="0"/>
                        <a:t>Lectura y Práctica</a:t>
                      </a:r>
                    </a:p>
                  </a:txBody>
                  <a:tcPr/>
                </a:tc>
                <a:tc>
                  <a:txBody>
                    <a:bodyPr/>
                    <a:lstStyle/>
                    <a:p>
                      <a:r>
                        <a:rPr lang="es-ES_tradnl" sz="1600" dirty="0"/>
                        <a:t>Baja</a:t>
                      </a:r>
                    </a:p>
                  </a:txBody>
                  <a:tcPr/>
                </a:tc>
                <a:tc>
                  <a:txBody>
                    <a:bodyPr/>
                    <a:lstStyle/>
                    <a:p>
                      <a:r>
                        <a:rPr lang="es-ES_tradnl" sz="1600" b="1" dirty="0">
                          <a:solidFill>
                            <a:srgbClr val="C00000"/>
                          </a:solidFill>
                        </a:rPr>
                        <a:t>Desaprobó</a:t>
                      </a:r>
                      <a:endParaRPr lang="es-ES_tradnl" sz="1600" dirty="0"/>
                    </a:p>
                  </a:txBody>
                  <a:tcPr/>
                </a:tc>
                <a:extLst>
                  <a:ext uri="{0D108BD9-81ED-4DB2-BD59-A6C34878D82A}">
                    <a16:rowId xmlns:a16="http://schemas.microsoft.com/office/drawing/2014/main" val="3906983373"/>
                  </a:ext>
                </a:extLst>
              </a:tr>
              <a:tr h="329537">
                <a:tc>
                  <a:txBody>
                    <a:bodyPr/>
                    <a:lstStyle/>
                    <a:p>
                      <a:r>
                        <a:rPr lang="es-ES_tradnl" sz="1600" dirty="0"/>
                        <a:t>Alto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Práctica</a:t>
                      </a:r>
                    </a:p>
                  </a:txBody>
                  <a:tcPr/>
                </a:tc>
                <a:tc>
                  <a:txBody>
                    <a:bodyPr/>
                    <a:lstStyle/>
                    <a:p>
                      <a:r>
                        <a:rPr lang="es-ES_tradnl" sz="1600" dirty="0"/>
                        <a:t>Alta</a:t>
                      </a:r>
                    </a:p>
                  </a:txBody>
                  <a:tcPr/>
                </a:tc>
                <a:tc>
                  <a:txBody>
                    <a:bodyPr/>
                    <a:lstStyle/>
                    <a:p>
                      <a:r>
                        <a:rPr lang="es-ES_tradnl" sz="1600" b="1" dirty="0">
                          <a:solidFill>
                            <a:schemeClr val="accent1"/>
                          </a:solidFill>
                        </a:rPr>
                        <a:t>Aprobó</a:t>
                      </a:r>
                      <a:endParaRPr lang="es-ES_tradnl" sz="1600" dirty="0"/>
                    </a:p>
                  </a:txBody>
                  <a:tcPr/>
                </a:tc>
                <a:extLst>
                  <a:ext uri="{0D108BD9-81ED-4DB2-BD59-A6C34878D82A}">
                    <a16:rowId xmlns:a16="http://schemas.microsoft.com/office/drawing/2014/main" val="3883959176"/>
                  </a:ext>
                </a:extLst>
              </a:tr>
              <a:tr h="329537">
                <a:tc>
                  <a:txBody>
                    <a:bodyPr/>
                    <a:lstStyle/>
                    <a:p>
                      <a:r>
                        <a:rPr lang="es-ES_tradnl" sz="1600" dirty="0"/>
                        <a:t>Moderado</a:t>
                      </a:r>
                    </a:p>
                  </a:txBody>
                  <a:tcPr/>
                </a:tc>
                <a:tc>
                  <a:txBody>
                    <a:bodyPr/>
                    <a:lstStyle/>
                    <a:p>
                      <a:r>
                        <a:rPr lang="es-ES_tradnl" sz="1600" dirty="0"/>
                        <a:t>Lectura</a:t>
                      </a:r>
                    </a:p>
                  </a:txBody>
                  <a:tcPr/>
                </a:tc>
                <a:tc>
                  <a:txBody>
                    <a:bodyPr/>
                    <a:lstStyle/>
                    <a:p>
                      <a:r>
                        <a:rPr lang="es-ES_tradnl" sz="1600" dirty="0"/>
                        <a:t>Alta</a:t>
                      </a:r>
                    </a:p>
                  </a:txBody>
                  <a:tcPr/>
                </a:tc>
                <a:tc>
                  <a:txBody>
                    <a:bodyPr/>
                    <a:lstStyle/>
                    <a:p>
                      <a:r>
                        <a:rPr lang="es-ES_tradnl" sz="1600" b="1" dirty="0">
                          <a:solidFill>
                            <a:schemeClr val="accent1"/>
                          </a:solidFill>
                        </a:rPr>
                        <a:t>Aprobó</a:t>
                      </a:r>
                      <a:endParaRPr lang="es-ES_tradnl" sz="1600" dirty="0"/>
                    </a:p>
                  </a:txBody>
                  <a:tcPr/>
                </a:tc>
                <a:extLst>
                  <a:ext uri="{0D108BD9-81ED-4DB2-BD59-A6C34878D82A}">
                    <a16:rowId xmlns:a16="http://schemas.microsoft.com/office/drawing/2014/main" val="1387524225"/>
                  </a:ext>
                </a:extLst>
              </a:tr>
              <a:tr h="329537">
                <a:tc>
                  <a:txBody>
                    <a:bodyPr/>
                    <a:lstStyle/>
                    <a:p>
                      <a:r>
                        <a:rPr lang="es-ES_tradnl" sz="1600" dirty="0"/>
                        <a:t>Moderado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Lectura y Práctica</a:t>
                      </a:r>
                    </a:p>
                  </a:txBody>
                  <a:tcPr/>
                </a:tc>
                <a:tc>
                  <a:txBody>
                    <a:bodyPr/>
                    <a:lstStyle/>
                    <a:p>
                      <a:r>
                        <a:rPr lang="es-ES_tradnl" sz="1600" dirty="0"/>
                        <a:t>Promedio</a:t>
                      </a:r>
                    </a:p>
                  </a:txBody>
                  <a:tcPr/>
                </a:tc>
                <a:tc>
                  <a:txBody>
                    <a:bodyPr/>
                    <a:lstStyle/>
                    <a:p>
                      <a:r>
                        <a:rPr lang="es-ES_tradnl" sz="1600" b="1" dirty="0">
                          <a:solidFill>
                            <a:schemeClr val="accent1"/>
                          </a:solidFill>
                        </a:rPr>
                        <a:t>Aprobó</a:t>
                      </a:r>
                      <a:endParaRPr lang="es-ES_tradnl" sz="1600" dirty="0"/>
                    </a:p>
                  </a:txBody>
                  <a:tcPr/>
                </a:tc>
                <a:extLst>
                  <a:ext uri="{0D108BD9-81ED-4DB2-BD59-A6C34878D82A}">
                    <a16:rowId xmlns:a16="http://schemas.microsoft.com/office/drawing/2014/main" val="2664939934"/>
                  </a:ext>
                </a:extLst>
              </a:tr>
              <a:tr h="329537">
                <a:tc>
                  <a:txBody>
                    <a:bodyPr/>
                    <a:lstStyle/>
                    <a:p>
                      <a:r>
                        <a:rPr lang="es-ES_tradnl" sz="1600" dirty="0"/>
                        <a:t>Moderado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Práctica</a:t>
                      </a:r>
                    </a:p>
                  </a:txBody>
                  <a:tcPr/>
                </a:tc>
                <a:tc>
                  <a:txBody>
                    <a:bodyPr/>
                    <a:lstStyle/>
                    <a:p>
                      <a:r>
                        <a:rPr lang="es-ES_tradnl" sz="1600" dirty="0"/>
                        <a:t>Bajo</a:t>
                      </a:r>
                    </a:p>
                  </a:txBody>
                  <a:tcPr/>
                </a:tc>
                <a:tc>
                  <a:txBody>
                    <a:bodyPr/>
                    <a:lstStyle/>
                    <a:p>
                      <a:r>
                        <a:rPr lang="es-ES_tradnl" sz="1600" b="1" dirty="0">
                          <a:solidFill>
                            <a:srgbClr val="C00000"/>
                          </a:solidFill>
                        </a:rPr>
                        <a:t>Desaprobó</a:t>
                      </a:r>
                      <a:endParaRPr lang="es-ES_tradnl" sz="1600" dirty="0"/>
                    </a:p>
                  </a:txBody>
                  <a:tcPr/>
                </a:tc>
                <a:extLst>
                  <a:ext uri="{0D108BD9-81ED-4DB2-BD59-A6C34878D82A}">
                    <a16:rowId xmlns:a16="http://schemas.microsoft.com/office/drawing/2014/main" val="3828294395"/>
                  </a:ext>
                </a:extLst>
              </a:tr>
            </a:tbl>
          </a:graphicData>
        </a:graphic>
      </p:graphicFrame>
    </p:spTree>
    <p:extLst>
      <p:ext uri="{BB962C8B-B14F-4D97-AF65-F5344CB8AC3E}">
        <p14:creationId xmlns:p14="http://schemas.microsoft.com/office/powerpoint/2010/main" val="1944178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7" name="Table 6">
            <a:extLst>
              <a:ext uri="{FF2B5EF4-FFF2-40B4-BE49-F238E27FC236}">
                <a16:creationId xmlns:a16="http://schemas.microsoft.com/office/drawing/2014/main" id="{2CAD9EAB-0396-5409-C200-0A3CB5D5E9D8}"/>
              </a:ext>
            </a:extLst>
          </p:cNvPr>
          <p:cNvGraphicFramePr>
            <a:graphicFrameLocks noGrp="1"/>
          </p:cNvGraphicFramePr>
          <p:nvPr>
            <p:extLst>
              <p:ext uri="{D42A27DB-BD31-4B8C-83A1-F6EECF244321}">
                <p14:modId xmlns:p14="http://schemas.microsoft.com/office/powerpoint/2010/main" val="1844995714"/>
              </p:ext>
            </p:extLst>
          </p:nvPr>
        </p:nvGraphicFramePr>
        <p:xfrm>
          <a:off x="1637553" y="2323630"/>
          <a:ext cx="4207436" cy="1524000"/>
        </p:xfrm>
        <a:graphic>
          <a:graphicData uri="http://schemas.openxmlformats.org/drawingml/2006/table">
            <a:tbl>
              <a:tblPr firstRow="1" bandRow="1">
                <a:tableStyleId>{69CF1AB2-1976-4502-BF36-3FF5EA218861}</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a:t>
                      </a:r>
                    </a:p>
                  </a:txBody>
                  <a:tcPr/>
                </a:tc>
                <a:tc>
                  <a:txBody>
                    <a:bodyPr/>
                    <a:lstStyle/>
                    <a:p>
                      <a:r>
                        <a:rPr lang="es-ES_tradnl" sz="1400" dirty="0"/>
                        <a:t>2</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3</a:t>
                      </a:r>
                    </a:p>
                  </a:txBody>
                  <a:tcPr/>
                </a:tc>
                <a:tc>
                  <a:txBody>
                    <a:bodyPr/>
                    <a:lstStyle/>
                    <a:p>
                      <a:r>
                        <a:rPr lang="es-ES_tradnl" sz="1400" dirty="0"/>
                        <a:t>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2</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p:graphicFrame>
        <p:nvGraphicFramePr>
          <p:cNvPr id="8" name="Table 7">
            <a:extLst>
              <a:ext uri="{FF2B5EF4-FFF2-40B4-BE49-F238E27FC236}">
                <a16:creationId xmlns:a16="http://schemas.microsoft.com/office/drawing/2014/main" id="{2F23550F-AD3F-6F03-FB6E-95A49B835937}"/>
              </a:ext>
            </a:extLst>
          </p:cNvPr>
          <p:cNvGraphicFramePr>
            <a:graphicFrameLocks noGrp="1"/>
          </p:cNvGraphicFramePr>
          <p:nvPr>
            <p:extLst>
              <p:ext uri="{D42A27DB-BD31-4B8C-83A1-F6EECF244321}">
                <p14:modId xmlns:p14="http://schemas.microsoft.com/office/powerpoint/2010/main" val="2291480665"/>
              </p:ext>
            </p:extLst>
          </p:nvPr>
        </p:nvGraphicFramePr>
        <p:xfrm>
          <a:off x="6691856" y="2323630"/>
          <a:ext cx="4207436" cy="1524000"/>
        </p:xfrm>
        <a:graphic>
          <a:graphicData uri="http://schemas.openxmlformats.org/drawingml/2006/table">
            <a:tbl>
              <a:tblPr firstRow="1" bandRow="1">
                <a:tableStyleId>{C4B1156A-380E-4F78-BDF5-A606A8083BF9}</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1</a:t>
                      </a:r>
                    </a:p>
                  </a:txBody>
                  <a:tcPr/>
                </a:tc>
                <a:tc>
                  <a:txBody>
                    <a:bodyPr/>
                    <a:lstStyle/>
                    <a:p>
                      <a:r>
                        <a:rPr lang="es-ES_tradnl" sz="1400" dirty="0"/>
                        <a:t>2</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2</a:t>
                      </a:r>
                    </a:p>
                  </a:txBody>
                  <a:tcPr/>
                </a:tc>
                <a:tc>
                  <a:txBody>
                    <a:bodyPr/>
                    <a:lstStyle/>
                    <a:p>
                      <a:r>
                        <a:rPr lang="es-ES_tradnl" sz="1400" dirty="0"/>
                        <a:t>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L y P</a:t>
                      </a:r>
                    </a:p>
                  </a:txBody>
                  <a:tcPr/>
                </a:tc>
                <a:tc>
                  <a:txBody>
                    <a:bodyPr/>
                    <a:lstStyle/>
                    <a:p>
                      <a:r>
                        <a:rPr lang="es-ES_tradnl" sz="1400" dirty="0"/>
                        <a:t>3</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p:graphicFrame>
        <p:nvGraphicFramePr>
          <p:cNvPr id="9" name="Table 8">
            <a:extLst>
              <a:ext uri="{FF2B5EF4-FFF2-40B4-BE49-F238E27FC236}">
                <a16:creationId xmlns:a16="http://schemas.microsoft.com/office/drawing/2014/main" id="{76617397-7ECB-2D8A-8150-2A8F64A56E9F}"/>
              </a:ext>
            </a:extLst>
          </p:cNvPr>
          <p:cNvGraphicFramePr>
            <a:graphicFrameLocks noGrp="1"/>
          </p:cNvGraphicFramePr>
          <p:nvPr>
            <p:extLst>
              <p:ext uri="{D42A27DB-BD31-4B8C-83A1-F6EECF244321}">
                <p14:modId xmlns:p14="http://schemas.microsoft.com/office/powerpoint/2010/main" val="547433807"/>
              </p:ext>
            </p:extLst>
          </p:nvPr>
        </p:nvGraphicFramePr>
        <p:xfrm>
          <a:off x="3992282" y="4274767"/>
          <a:ext cx="4207436" cy="1524000"/>
        </p:xfrm>
        <a:graphic>
          <a:graphicData uri="http://schemas.openxmlformats.org/drawingml/2006/table">
            <a:tbl>
              <a:tblPr firstRow="1" bandRow="1">
                <a:tableStyleId>{16D9F66E-5EB9-4882-86FB-DCBF35E3C3E4}</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0</a:t>
                      </a:r>
                    </a:p>
                  </a:txBody>
                  <a:tcPr/>
                </a:tc>
                <a:tc>
                  <a:txBody>
                    <a:bodyPr/>
                    <a:lstStyle/>
                    <a:p>
                      <a:r>
                        <a:rPr lang="es-ES_tradnl" sz="1400" dirty="0"/>
                        <a:t>3</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2</a:t>
                      </a:r>
                    </a:p>
                  </a:txBody>
                  <a:tcPr/>
                </a:tc>
                <a:tc>
                  <a:txBody>
                    <a:bodyPr/>
                    <a:lstStyle/>
                    <a:p>
                      <a:r>
                        <a:rPr lang="es-ES_tradnl" sz="1400" dirty="0"/>
                        <a:t>0</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4</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p:spTree>
    <p:extLst>
      <p:ext uri="{BB962C8B-B14F-4D97-AF65-F5344CB8AC3E}">
        <p14:creationId xmlns:p14="http://schemas.microsoft.com/office/powerpoint/2010/main" val="810176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7" name="Table 6">
            <a:extLst>
              <a:ext uri="{FF2B5EF4-FFF2-40B4-BE49-F238E27FC236}">
                <a16:creationId xmlns:a16="http://schemas.microsoft.com/office/drawing/2014/main" id="{2CAD9EAB-0396-5409-C200-0A3CB5D5E9D8}"/>
              </a:ext>
            </a:extLst>
          </p:cNvPr>
          <p:cNvGraphicFramePr>
            <a:graphicFrameLocks noGrp="1"/>
          </p:cNvGraphicFramePr>
          <p:nvPr/>
        </p:nvGraphicFramePr>
        <p:xfrm>
          <a:off x="1637553" y="2323630"/>
          <a:ext cx="4207436" cy="1524000"/>
        </p:xfrm>
        <a:graphic>
          <a:graphicData uri="http://schemas.openxmlformats.org/drawingml/2006/table">
            <a:tbl>
              <a:tblPr firstRow="1" bandRow="1">
                <a:tableStyleId>{69CF1AB2-1976-4502-BF36-3FF5EA218861}</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a:t>
                      </a:r>
                    </a:p>
                  </a:txBody>
                  <a:tcPr/>
                </a:tc>
                <a:tc>
                  <a:txBody>
                    <a:bodyPr/>
                    <a:lstStyle/>
                    <a:p>
                      <a:r>
                        <a:rPr lang="es-ES_tradnl" sz="1400" dirty="0"/>
                        <a:t>2</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3</a:t>
                      </a:r>
                    </a:p>
                  </a:txBody>
                  <a:tcPr/>
                </a:tc>
                <a:tc>
                  <a:txBody>
                    <a:bodyPr/>
                    <a:lstStyle/>
                    <a:p>
                      <a:r>
                        <a:rPr lang="es-ES_tradnl" sz="1400" dirty="0"/>
                        <a:t>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2</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p:graphicFrame>
        <p:nvGraphicFramePr>
          <p:cNvPr id="8" name="Table 7">
            <a:extLst>
              <a:ext uri="{FF2B5EF4-FFF2-40B4-BE49-F238E27FC236}">
                <a16:creationId xmlns:a16="http://schemas.microsoft.com/office/drawing/2014/main" id="{2F23550F-AD3F-6F03-FB6E-95A49B835937}"/>
              </a:ext>
            </a:extLst>
          </p:cNvPr>
          <p:cNvGraphicFramePr>
            <a:graphicFrameLocks noGrp="1"/>
          </p:cNvGraphicFramePr>
          <p:nvPr/>
        </p:nvGraphicFramePr>
        <p:xfrm>
          <a:off x="6691856" y="2323630"/>
          <a:ext cx="4207436" cy="1524000"/>
        </p:xfrm>
        <a:graphic>
          <a:graphicData uri="http://schemas.openxmlformats.org/drawingml/2006/table">
            <a:tbl>
              <a:tblPr firstRow="1" bandRow="1">
                <a:tableStyleId>{C4B1156A-380E-4F78-BDF5-A606A8083BF9}</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1</a:t>
                      </a:r>
                    </a:p>
                  </a:txBody>
                  <a:tcPr/>
                </a:tc>
                <a:tc>
                  <a:txBody>
                    <a:bodyPr/>
                    <a:lstStyle/>
                    <a:p>
                      <a:r>
                        <a:rPr lang="es-ES_tradnl" sz="1400" dirty="0"/>
                        <a:t>2</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2</a:t>
                      </a:r>
                    </a:p>
                  </a:txBody>
                  <a:tcPr/>
                </a:tc>
                <a:tc>
                  <a:txBody>
                    <a:bodyPr/>
                    <a:lstStyle/>
                    <a:p>
                      <a:r>
                        <a:rPr lang="es-ES_tradnl" sz="1400" dirty="0"/>
                        <a:t>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L y P</a:t>
                      </a:r>
                    </a:p>
                  </a:txBody>
                  <a:tcPr/>
                </a:tc>
                <a:tc>
                  <a:txBody>
                    <a:bodyPr/>
                    <a:lstStyle/>
                    <a:p>
                      <a:r>
                        <a:rPr lang="es-ES_tradnl" sz="1400" dirty="0"/>
                        <a:t>3</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p:graphicFrame>
        <p:nvGraphicFramePr>
          <p:cNvPr id="9" name="Table 8">
            <a:extLst>
              <a:ext uri="{FF2B5EF4-FFF2-40B4-BE49-F238E27FC236}">
                <a16:creationId xmlns:a16="http://schemas.microsoft.com/office/drawing/2014/main" id="{76617397-7ECB-2D8A-8150-2A8F64A56E9F}"/>
              </a:ext>
            </a:extLst>
          </p:cNvPr>
          <p:cNvGraphicFramePr>
            <a:graphicFrameLocks noGrp="1"/>
          </p:cNvGraphicFramePr>
          <p:nvPr>
            <p:extLst>
              <p:ext uri="{D42A27DB-BD31-4B8C-83A1-F6EECF244321}">
                <p14:modId xmlns:p14="http://schemas.microsoft.com/office/powerpoint/2010/main" val="2223676425"/>
              </p:ext>
            </p:extLst>
          </p:nvPr>
        </p:nvGraphicFramePr>
        <p:xfrm>
          <a:off x="3992282" y="4274767"/>
          <a:ext cx="4207436" cy="1524000"/>
        </p:xfrm>
        <a:graphic>
          <a:graphicData uri="http://schemas.openxmlformats.org/drawingml/2006/table">
            <a:tbl>
              <a:tblPr firstRow="1" bandRow="1">
                <a:tableStyleId>{16D9F66E-5EB9-4882-86FB-DCBF35E3C3E4}</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0</a:t>
                      </a:r>
                    </a:p>
                  </a:txBody>
                  <a:tcPr/>
                </a:tc>
                <a:tc>
                  <a:txBody>
                    <a:bodyPr/>
                    <a:lstStyle/>
                    <a:p>
                      <a:r>
                        <a:rPr lang="es-ES_tradnl" sz="1400" dirty="0"/>
                        <a:t>3</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2</a:t>
                      </a:r>
                    </a:p>
                  </a:txBody>
                  <a:tcPr/>
                </a:tc>
                <a:tc>
                  <a:txBody>
                    <a:bodyPr/>
                    <a:lstStyle/>
                    <a:p>
                      <a:r>
                        <a:rPr lang="es-ES_tradnl" sz="1400" dirty="0"/>
                        <a:t>0</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4</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6DBB46B-0111-C55B-9859-3F2345E753AE}"/>
                  </a:ext>
                </a:extLst>
              </p:cNvPr>
              <p:cNvSpPr txBox="1"/>
              <p:nvPr/>
            </p:nvSpPr>
            <p:spPr>
              <a:xfrm>
                <a:off x="8633011" y="4479471"/>
                <a:ext cx="2608730" cy="6790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r>
                            <m:rPr>
                              <m:nor/>
                            </m:rPr>
                            <a:rPr lang="es-ES" dirty="0"/>
                            <m:t> </m:t>
                          </m:r>
                        </m:num>
                        <m:den>
                          <m:r>
                            <a:rPr lang="en-US" i="1" dirty="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𝐸</m:t>
                          </m:r>
                          <m:r>
                            <a:rPr lang="en-US" i="1">
                              <a:latin typeface="Cambria Math" panose="02040503050406030204" pitchFamily="18" charset="0"/>
                            </a:rPr>
                            <m:t>)</m:t>
                          </m:r>
                        </m:den>
                      </m:f>
                    </m:oMath>
                  </m:oMathPara>
                </a14:m>
                <a:endParaRPr lang="es-ES_tradnl" dirty="0"/>
              </a:p>
            </p:txBody>
          </p:sp>
        </mc:Choice>
        <mc:Fallback xmlns="">
          <p:sp>
            <p:nvSpPr>
              <p:cNvPr id="11" name="TextBox 10">
                <a:extLst>
                  <a:ext uri="{FF2B5EF4-FFF2-40B4-BE49-F238E27FC236}">
                    <a16:creationId xmlns:a16="http://schemas.microsoft.com/office/drawing/2014/main" id="{A6DBB46B-0111-C55B-9859-3F2345E753AE}"/>
                  </a:ext>
                </a:extLst>
              </p:cNvPr>
              <p:cNvSpPr txBox="1">
                <a:spLocks noRot="1" noChangeAspect="1" noMove="1" noResize="1" noEditPoints="1" noAdjustHandles="1" noChangeArrowheads="1" noChangeShapeType="1" noTextEdit="1"/>
              </p:cNvSpPr>
              <p:nvPr/>
            </p:nvSpPr>
            <p:spPr>
              <a:xfrm>
                <a:off x="8633011" y="4479471"/>
                <a:ext cx="2608730" cy="679032"/>
              </a:xfrm>
              <a:prstGeom prst="rect">
                <a:avLst/>
              </a:prstGeom>
              <a:blipFill>
                <a:blip r:embed="rId3"/>
                <a:stretch>
                  <a:fillRect t="-1818" b="-7273"/>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357F8757-2113-110B-468A-71BC6EBC17E7}"/>
              </a:ext>
            </a:extLst>
          </p:cNvPr>
          <p:cNvSpPr/>
          <p:nvPr/>
        </p:nvSpPr>
        <p:spPr>
          <a:xfrm>
            <a:off x="8713694" y="2241176"/>
            <a:ext cx="2268071" cy="7261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9676860-2FC2-02E7-612B-9090A91FA205}"/>
                  </a:ext>
                </a:extLst>
              </p:cNvPr>
              <p:cNvSpPr txBox="1"/>
              <p:nvPr/>
            </p:nvSpPr>
            <p:spPr>
              <a:xfrm>
                <a:off x="9468266" y="1860172"/>
                <a:ext cx="7589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oMath>
                  </m:oMathPara>
                </a14:m>
                <a:endParaRPr lang="es-ES_tradnl" dirty="0"/>
              </a:p>
            </p:txBody>
          </p:sp>
        </mc:Choice>
        <mc:Fallback xmlns="">
          <p:sp>
            <p:nvSpPr>
              <p:cNvPr id="10" name="TextBox 9">
                <a:extLst>
                  <a:ext uri="{FF2B5EF4-FFF2-40B4-BE49-F238E27FC236}">
                    <a16:creationId xmlns:a16="http://schemas.microsoft.com/office/drawing/2014/main" id="{79676860-2FC2-02E7-612B-9090A91FA205}"/>
                  </a:ext>
                </a:extLst>
              </p:cNvPr>
              <p:cNvSpPr txBox="1">
                <a:spLocks noRot="1" noChangeAspect="1" noMove="1" noResize="1" noEditPoints="1" noAdjustHandles="1" noChangeArrowheads="1" noChangeShapeType="1" noTextEdit="1"/>
              </p:cNvSpPr>
              <p:nvPr/>
            </p:nvSpPr>
            <p:spPr>
              <a:xfrm>
                <a:off x="9468266" y="1860172"/>
                <a:ext cx="758926" cy="369332"/>
              </a:xfrm>
              <a:prstGeom prst="rect">
                <a:avLst/>
              </a:prstGeom>
              <a:blipFill>
                <a:blip r:embed="rId4"/>
                <a:stretch>
                  <a:fillRect/>
                </a:stretch>
              </a:blipFill>
            </p:spPr>
            <p:txBody>
              <a:bodyPr/>
              <a:lstStyle/>
              <a:p>
                <a:r>
                  <a:rPr lang="es-ES_tradnl">
                    <a:noFill/>
                  </a:rPr>
                  <a:t> </a:t>
                </a:r>
              </a:p>
            </p:txBody>
          </p:sp>
        </mc:Fallback>
      </mc:AlternateContent>
      <p:sp>
        <p:nvSpPr>
          <p:cNvPr id="13" name="Rectangle 12">
            <a:extLst>
              <a:ext uri="{FF2B5EF4-FFF2-40B4-BE49-F238E27FC236}">
                <a16:creationId xmlns:a16="http://schemas.microsoft.com/office/drawing/2014/main" id="{05983A22-CB08-C2DE-5F46-A895FFFF0E7F}"/>
              </a:ext>
            </a:extLst>
          </p:cNvPr>
          <p:cNvSpPr/>
          <p:nvPr/>
        </p:nvSpPr>
        <p:spPr>
          <a:xfrm>
            <a:off x="6617151" y="2825065"/>
            <a:ext cx="2178423" cy="113378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Rectangle 14">
            <a:extLst>
              <a:ext uri="{FF2B5EF4-FFF2-40B4-BE49-F238E27FC236}">
                <a16:creationId xmlns:a16="http://schemas.microsoft.com/office/drawing/2014/main" id="{EF877788-AC91-A000-E17A-2CFFDDF12BC0}"/>
              </a:ext>
            </a:extLst>
          </p:cNvPr>
          <p:cNvSpPr/>
          <p:nvPr/>
        </p:nvSpPr>
        <p:spPr>
          <a:xfrm>
            <a:off x="3917577" y="4750895"/>
            <a:ext cx="2178423" cy="113378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angle 15">
            <a:extLst>
              <a:ext uri="{FF2B5EF4-FFF2-40B4-BE49-F238E27FC236}">
                <a16:creationId xmlns:a16="http://schemas.microsoft.com/office/drawing/2014/main" id="{8DE9FE87-DAB4-FBC8-48A0-9BB6E3C486FE}"/>
              </a:ext>
            </a:extLst>
          </p:cNvPr>
          <p:cNvSpPr/>
          <p:nvPr/>
        </p:nvSpPr>
        <p:spPr>
          <a:xfrm>
            <a:off x="1596116" y="2825065"/>
            <a:ext cx="2178423" cy="113378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0CC1B0C-981A-B0B6-A879-40773BB14B83}"/>
                  </a:ext>
                </a:extLst>
              </p:cNvPr>
              <p:cNvSpPr txBox="1"/>
              <p:nvPr/>
            </p:nvSpPr>
            <p:spPr>
              <a:xfrm>
                <a:off x="5954667" y="3207289"/>
                <a:ext cx="737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oMath>
                  </m:oMathPara>
                </a14:m>
                <a:endParaRPr lang="es-ES_tradnl" dirty="0"/>
              </a:p>
            </p:txBody>
          </p:sp>
        </mc:Choice>
        <mc:Fallback xmlns="">
          <p:sp>
            <p:nvSpPr>
              <p:cNvPr id="17" name="TextBox 16">
                <a:extLst>
                  <a:ext uri="{FF2B5EF4-FFF2-40B4-BE49-F238E27FC236}">
                    <a16:creationId xmlns:a16="http://schemas.microsoft.com/office/drawing/2014/main" id="{90CC1B0C-981A-B0B6-A879-40773BB14B83}"/>
                  </a:ext>
                </a:extLst>
              </p:cNvPr>
              <p:cNvSpPr txBox="1">
                <a:spLocks noRot="1" noChangeAspect="1" noMove="1" noResize="1" noEditPoints="1" noAdjustHandles="1" noChangeArrowheads="1" noChangeShapeType="1" noTextEdit="1"/>
              </p:cNvSpPr>
              <p:nvPr/>
            </p:nvSpPr>
            <p:spPr>
              <a:xfrm>
                <a:off x="5954667" y="3207289"/>
                <a:ext cx="737189" cy="369332"/>
              </a:xfrm>
              <a:prstGeom prst="rect">
                <a:avLst/>
              </a:prstGeom>
              <a:blipFill>
                <a:blip r:embed="rId5"/>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A1AA5AC-4E3C-041C-B84F-AAB72091F469}"/>
                  </a:ext>
                </a:extLst>
              </p:cNvPr>
              <p:cNvSpPr txBox="1"/>
              <p:nvPr/>
            </p:nvSpPr>
            <p:spPr>
              <a:xfrm>
                <a:off x="3158651" y="5133119"/>
                <a:ext cx="737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oMath>
                  </m:oMathPara>
                </a14:m>
                <a:endParaRPr lang="es-ES_tradnl" dirty="0"/>
              </a:p>
            </p:txBody>
          </p:sp>
        </mc:Choice>
        <mc:Fallback xmlns="">
          <p:sp>
            <p:nvSpPr>
              <p:cNvPr id="18" name="TextBox 17">
                <a:extLst>
                  <a:ext uri="{FF2B5EF4-FFF2-40B4-BE49-F238E27FC236}">
                    <a16:creationId xmlns:a16="http://schemas.microsoft.com/office/drawing/2014/main" id="{5A1AA5AC-4E3C-041C-B84F-AAB72091F469}"/>
                  </a:ext>
                </a:extLst>
              </p:cNvPr>
              <p:cNvSpPr txBox="1">
                <a:spLocks noRot="1" noChangeAspect="1" noMove="1" noResize="1" noEditPoints="1" noAdjustHandles="1" noChangeArrowheads="1" noChangeShapeType="1" noTextEdit="1"/>
              </p:cNvSpPr>
              <p:nvPr/>
            </p:nvSpPr>
            <p:spPr>
              <a:xfrm>
                <a:off x="3158651" y="5133119"/>
                <a:ext cx="737189"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F20D9B3-D591-BD27-F668-243D2C9E2734}"/>
                  </a:ext>
                </a:extLst>
              </p:cNvPr>
              <p:cNvSpPr txBox="1"/>
              <p:nvPr/>
            </p:nvSpPr>
            <p:spPr>
              <a:xfrm>
                <a:off x="864903" y="3207289"/>
                <a:ext cx="737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oMath>
                  </m:oMathPara>
                </a14:m>
                <a:endParaRPr lang="es-ES_tradnl" dirty="0"/>
              </a:p>
            </p:txBody>
          </p:sp>
        </mc:Choice>
        <mc:Fallback xmlns="">
          <p:sp>
            <p:nvSpPr>
              <p:cNvPr id="19" name="TextBox 18">
                <a:extLst>
                  <a:ext uri="{FF2B5EF4-FFF2-40B4-BE49-F238E27FC236}">
                    <a16:creationId xmlns:a16="http://schemas.microsoft.com/office/drawing/2014/main" id="{DF20D9B3-D591-BD27-F668-243D2C9E2734}"/>
                  </a:ext>
                </a:extLst>
              </p:cNvPr>
              <p:cNvSpPr txBox="1">
                <a:spLocks noRot="1" noChangeAspect="1" noMove="1" noResize="1" noEditPoints="1" noAdjustHandles="1" noChangeArrowheads="1" noChangeShapeType="1" noTextEdit="1"/>
              </p:cNvSpPr>
              <p:nvPr/>
            </p:nvSpPr>
            <p:spPr>
              <a:xfrm>
                <a:off x="864903" y="3207289"/>
                <a:ext cx="737189" cy="369332"/>
              </a:xfrm>
              <a:prstGeom prst="rect">
                <a:avLst/>
              </a:prstGeom>
              <a:blipFill>
                <a:blip r:embed="rId7"/>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5590902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868FC-21C7-347C-E1C1-BD7FF257A9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021843-F7E4-C416-2E66-1C3987FE3843}"/>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86CD9C27-48F8-AAAF-0610-85E70BD3E5D4}"/>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7" name="Table 6">
            <a:extLst>
              <a:ext uri="{FF2B5EF4-FFF2-40B4-BE49-F238E27FC236}">
                <a16:creationId xmlns:a16="http://schemas.microsoft.com/office/drawing/2014/main" id="{C49828FB-7052-92CE-DAB2-334B0CCE60A4}"/>
              </a:ext>
            </a:extLst>
          </p:cNvPr>
          <p:cNvGraphicFramePr>
            <a:graphicFrameLocks noGrp="1"/>
          </p:cNvGraphicFramePr>
          <p:nvPr/>
        </p:nvGraphicFramePr>
        <p:xfrm>
          <a:off x="1637553" y="2323630"/>
          <a:ext cx="4207436" cy="1524000"/>
        </p:xfrm>
        <a:graphic>
          <a:graphicData uri="http://schemas.openxmlformats.org/drawingml/2006/table">
            <a:tbl>
              <a:tblPr firstRow="1" bandRow="1">
                <a:tableStyleId>{69CF1AB2-1976-4502-BF36-3FF5EA218861}</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a:t>
                      </a:r>
                    </a:p>
                  </a:txBody>
                  <a:tcPr/>
                </a:tc>
                <a:tc>
                  <a:txBody>
                    <a:bodyPr/>
                    <a:lstStyle/>
                    <a:p>
                      <a:r>
                        <a:rPr lang="es-ES_tradnl" sz="1400" dirty="0"/>
                        <a:t>2</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3</a:t>
                      </a:r>
                    </a:p>
                  </a:txBody>
                  <a:tcPr/>
                </a:tc>
                <a:tc>
                  <a:txBody>
                    <a:bodyPr/>
                    <a:lstStyle/>
                    <a:p>
                      <a:r>
                        <a:rPr lang="es-ES_tradnl" sz="1400" dirty="0"/>
                        <a:t>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2</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p:graphicFrame>
        <p:nvGraphicFramePr>
          <p:cNvPr id="8" name="Table 7">
            <a:extLst>
              <a:ext uri="{FF2B5EF4-FFF2-40B4-BE49-F238E27FC236}">
                <a16:creationId xmlns:a16="http://schemas.microsoft.com/office/drawing/2014/main" id="{F0602E28-EF39-80E5-9F94-801F264294EE}"/>
              </a:ext>
            </a:extLst>
          </p:cNvPr>
          <p:cNvGraphicFramePr>
            <a:graphicFrameLocks noGrp="1"/>
          </p:cNvGraphicFramePr>
          <p:nvPr/>
        </p:nvGraphicFramePr>
        <p:xfrm>
          <a:off x="6691856" y="2323630"/>
          <a:ext cx="4207436" cy="1524000"/>
        </p:xfrm>
        <a:graphic>
          <a:graphicData uri="http://schemas.openxmlformats.org/drawingml/2006/table">
            <a:tbl>
              <a:tblPr firstRow="1" bandRow="1">
                <a:tableStyleId>{C4B1156A-380E-4F78-BDF5-A606A8083BF9}</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1</a:t>
                      </a:r>
                    </a:p>
                  </a:txBody>
                  <a:tcPr/>
                </a:tc>
                <a:tc>
                  <a:txBody>
                    <a:bodyPr/>
                    <a:lstStyle/>
                    <a:p>
                      <a:r>
                        <a:rPr lang="es-ES_tradnl" sz="1400" dirty="0"/>
                        <a:t>2</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2</a:t>
                      </a:r>
                    </a:p>
                  </a:txBody>
                  <a:tcPr/>
                </a:tc>
                <a:tc>
                  <a:txBody>
                    <a:bodyPr/>
                    <a:lstStyle/>
                    <a:p>
                      <a:r>
                        <a:rPr lang="es-ES_tradnl" sz="1400" dirty="0"/>
                        <a:t>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L y P</a:t>
                      </a:r>
                    </a:p>
                  </a:txBody>
                  <a:tcPr/>
                </a:tc>
                <a:tc>
                  <a:txBody>
                    <a:bodyPr/>
                    <a:lstStyle/>
                    <a:p>
                      <a:r>
                        <a:rPr lang="es-ES_tradnl" sz="1400" dirty="0"/>
                        <a:t>3</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p:graphicFrame>
        <p:nvGraphicFramePr>
          <p:cNvPr id="9" name="Table 8">
            <a:extLst>
              <a:ext uri="{FF2B5EF4-FFF2-40B4-BE49-F238E27FC236}">
                <a16:creationId xmlns:a16="http://schemas.microsoft.com/office/drawing/2014/main" id="{4574F859-A146-68D1-D312-46D7802B8B30}"/>
              </a:ext>
            </a:extLst>
          </p:cNvPr>
          <p:cNvGraphicFramePr>
            <a:graphicFrameLocks noGrp="1"/>
          </p:cNvGraphicFramePr>
          <p:nvPr/>
        </p:nvGraphicFramePr>
        <p:xfrm>
          <a:off x="3992282" y="4274767"/>
          <a:ext cx="4207436" cy="1524000"/>
        </p:xfrm>
        <a:graphic>
          <a:graphicData uri="http://schemas.openxmlformats.org/drawingml/2006/table">
            <a:tbl>
              <a:tblPr firstRow="1" bandRow="1">
                <a:tableStyleId>{16D9F66E-5EB9-4882-86FB-DCBF35E3C3E4}</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0</a:t>
                      </a:r>
                    </a:p>
                  </a:txBody>
                  <a:tcPr/>
                </a:tc>
                <a:tc>
                  <a:txBody>
                    <a:bodyPr/>
                    <a:lstStyle/>
                    <a:p>
                      <a:r>
                        <a:rPr lang="es-ES_tradnl" sz="1400" dirty="0"/>
                        <a:t>3</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2</a:t>
                      </a:r>
                    </a:p>
                  </a:txBody>
                  <a:tcPr/>
                </a:tc>
                <a:tc>
                  <a:txBody>
                    <a:bodyPr/>
                    <a:lstStyle/>
                    <a:p>
                      <a:r>
                        <a:rPr lang="es-ES_tradnl" sz="1400" dirty="0"/>
                        <a:t>0</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4</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30C816F-771F-F6F6-6E92-B75931E946CC}"/>
                  </a:ext>
                </a:extLst>
              </p:cNvPr>
              <p:cNvSpPr txBox="1"/>
              <p:nvPr/>
            </p:nvSpPr>
            <p:spPr>
              <a:xfrm>
                <a:off x="8633011" y="4479471"/>
                <a:ext cx="2608730" cy="6790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r>
                            <m:rPr>
                              <m:nor/>
                            </m:rPr>
                            <a:rPr lang="es-ES" dirty="0"/>
                            <m:t> </m:t>
                          </m:r>
                        </m:num>
                        <m:den>
                          <m:r>
                            <a:rPr lang="en-US" i="1" dirty="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𝐸</m:t>
                          </m:r>
                          <m:r>
                            <a:rPr lang="en-US" i="1">
                              <a:latin typeface="Cambria Math" panose="02040503050406030204" pitchFamily="18" charset="0"/>
                            </a:rPr>
                            <m:t>)</m:t>
                          </m:r>
                        </m:den>
                      </m:f>
                    </m:oMath>
                  </m:oMathPara>
                </a14:m>
                <a:endParaRPr lang="es-ES_tradnl" dirty="0"/>
              </a:p>
            </p:txBody>
          </p:sp>
        </mc:Choice>
        <mc:Fallback xmlns="">
          <p:sp>
            <p:nvSpPr>
              <p:cNvPr id="11" name="TextBox 10">
                <a:extLst>
                  <a:ext uri="{FF2B5EF4-FFF2-40B4-BE49-F238E27FC236}">
                    <a16:creationId xmlns:a16="http://schemas.microsoft.com/office/drawing/2014/main" id="{030C816F-771F-F6F6-6E92-B75931E946CC}"/>
                  </a:ext>
                </a:extLst>
              </p:cNvPr>
              <p:cNvSpPr txBox="1">
                <a:spLocks noRot="1" noChangeAspect="1" noMove="1" noResize="1" noEditPoints="1" noAdjustHandles="1" noChangeArrowheads="1" noChangeShapeType="1" noTextEdit="1"/>
              </p:cNvSpPr>
              <p:nvPr/>
            </p:nvSpPr>
            <p:spPr>
              <a:xfrm>
                <a:off x="8633011" y="4479471"/>
                <a:ext cx="2608730" cy="679032"/>
              </a:xfrm>
              <a:prstGeom prst="rect">
                <a:avLst/>
              </a:prstGeom>
              <a:blipFill>
                <a:blip r:embed="rId3"/>
                <a:stretch>
                  <a:fillRect t="-1818" b="-7273"/>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2E8E1B61-6798-CDD6-7EA2-667416D9AB5E}"/>
              </a:ext>
            </a:extLst>
          </p:cNvPr>
          <p:cNvSpPr/>
          <p:nvPr/>
        </p:nvSpPr>
        <p:spPr>
          <a:xfrm>
            <a:off x="8713694" y="2241176"/>
            <a:ext cx="2268071" cy="7261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F1BDCB8-832A-3B29-2D44-6BD326EB6E71}"/>
                  </a:ext>
                </a:extLst>
              </p:cNvPr>
              <p:cNvSpPr txBox="1"/>
              <p:nvPr/>
            </p:nvSpPr>
            <p:spPr>
              <a:xfrm>
                <a:off x="9468266" y="1860172"/>
                <a:ext cx="7589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oMath>
                  </m:oMathPara>
                </a14:m>
                <a:endParaRPr lang="es-ES_tradnl" dirty="0"/>
              </a:p>
            </p:txBody>
          </p:sp>
        </mc:Choice>
        <mc:Fallback xmlns="">
          <p:sp>
            <p:nvSpPr>
              <p:cNvPr id="10" name="TextBox 9">
                <a:extLst>
                  <a:ext uri="{FF2B5EF4-FFF2-40B4-BE49-F238E27FC236}">
                    <a16:creationId xmlns:a16="http://schemas.microsoft.com/office/drawing/2014/main" id="{BF1BDCB8-832A-3B29-2D44-6BD326EB6E71}"/>
                  </a:ext>
                </a:extLst>
              </p:cNvPr>
              <p:cNvSpPr txBox="1">
                <a:spLocks noRot="1" noChangeAspect="1" noMove="1" noResize="1" noEditPoints="1" noAdjustHandles="1" noChangeArrowheads="1" noChangeShapeType="1" noTextEdit="1"/>
              </p:cNvSpPr>
              <p:nvPr/>
            </p:nvSpPr>
            <p:spPr>
              <a:xfrm>
                <a:off x="9468266" y="1860172"/>
                <a:ext cx="758926" cy="369332"/>
              </a:xfrm>
              <a:prstGeom prst="rect">
                <a:avLst/>
              </a:prstGeom>
              <a:blipFill>
                <a:blip r:embed="rId4"/>
                <a:stretch>
                  <a:fillRect/>
                </a:stretch>
              </a:blipFill>
            </p:spPr>
            <p:txBody>
              <a:bodyPr/>
              <a:lstStyle/>
              <a:p>
                <a:r>
                  <a:rPr lang="es-ES_tradnl">
                    <a:noFill/>
                  </a:rPr>
                  <a:t> </a:t>
                </a:r>
              </a:p>
            </p:txBody>
          </p:sp>
        </mc:Fallback>
      </mc:AlternateContent>
      <p:sp>
        <p:nvSpPr>
          <p:cNvPr id="13" name="Rectangle 12">
            <a:extLst>
              <a:ext uri="{FF2B5EF4-FFF2-40B4-BE49-F238E27FC236}">
                <a16:creationId xmlns:a16="http://schemas.microsoft.com/office/drawing/2014/main" id="{BE1DB480-E3D1-7815-6DE0-6F501F633622}"/>
              </a:ext>
            </a:extLst>
          </p:cNvPr>
          <p:cNvSpPr/>
          <p:nvPr/>
        </p:nvSpPr>
        <p:spPr>
          <a:xfrm>
            <a:off x="6617151" y="2825065"/>
            <a:ext cx="2178423" cy="113378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Rectangle 14">
            <a:extLst>
              <a:ext uri="{FF2B5EF4-FFF2-40B4-BE49-F238E27FC236}">
                <a16:creationId xmlns:a16="http://schemas.microsoft.com/office/drawing/2014/main" id="{A53DC24E-CCE9-83F5-856D-D755CB67B2DD}"/>
              </a:ext>
            </a:extLst>
          </p:cNvPr>
          <p:cNvSpPr/>
          <p:nvPr/>
        </p:nvSpPr>
        <p:spPr>
          <a:xfrm>
            <a:off x="3917577" y="4750895"/>
            <a:ext cx="2178423" cy="113378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angle 15">
            <a:extLst>
              <a:ext uri="{FF2B5EF4-FFF2-40B4-BE49-F238E27FC236}">
                <a16:creationId xmlns:a16="http://schemas.microsoft.com/office/drawing/2014/main" id="{99B82BB5-6FAA-C8D5-0EF8-2BBF44ADC083}"/>
              </a:ext>
            </a:extLst>
          </p:cNvPr>
          <p:cNvSpPr/>
          <p:nvPr/>
        </p:nvSpPr>
        <p:spPr>
          <a:xfrm>
            <a:off x="1596116" y="2825065"/>
            <a:ext cx="2178423" cy="113378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598ACF6-2693-AB65-E5C9-A2A6C702B7B9}"/>
                  </a:ext>
                </a:extLst>
              </p:cNvPr>
              <p:cNvSpPr txBox="1"/>
              <p:nvPr/>
            </p:nvSpPr>
            <p:spPr>
              <a:xfrm>
                <a:off x="5954667" y="3207289"/>
                <a:ext cx="737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oMath>
                  </m:oMathPara>
                </a14:m>
                <a:endParaRPr lang="es-ES_tradnl" dirty="0"/>
              </a:p>
            </p:txBody>
          </p:sp>
        </mc:Choice>
        <mc:Fallback xmlns="">
          <p:sp>
            <p:nvSpPr>
              <p:cNvPr id="17" name="TextBox 16">
                <a:extLst>
                  <a:ext uri="{FF2B5EF4-FFF2-40B4-BE49-F238E27FC236}">
                    <a16:creationId xmlns:a16="http://schemas.microsoft.com/office/drawing/2014/main" id="{C598ACF6-2693-AB65-E5C9-A2A6C702B7B9}"/>
                  </a:ext>
                </a:extLst>
              </p:cNvPr>
              <p:cNvSpPr txBox="1">
                <a:spLocks noRot="1" noChangeAspect="1" noMove="1" noResize="1" noEditPoints="1" noAdjustHandles="1" noChangeArrowheads="1" noChangeShapeType="1" noTextEdit="1"/>
              </p:cNvSpPr>
              <p:nvPr/>
            </p:nvSpPr>
            <p:spPr>
              <a:xfrm>
                <a:off x="5954667" y="3207289"/>
                <a:ext cx="737189" cy="369332"/>
              </a:xfrm>
              <a:prstGeom prst="rect">
                <a:avLst/>
              </a:prstGeom>
              <a:blipFill>
                <a:blip r:embed="rId5"/>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9E4504C-DE7F-7468-46F4-0A1320343864}"/>
                  </a:ext>
                </a:extLst>
              </p:cNvPr>
              <p:cNvSpPr txBox="1"/>
              <p:nvPr/>
            </p:nvSpPr>
            <p:spPr>
              <a:xfrm>
                <a:off x="3158651" y="5133119"/>
                <a:ext cx="737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oMath>
                  </m:oMathPara>
                </a14:m>
                <a:endParaRPr lang="es-ES_tradnl" dirty="0"/>
              </a:p>
            </p:txBody>
          </p:sp>
        </mc:Choice>
        <mc:Fallback xmlns="">
          <p:sp>
            <p:nvSpPr>
              <p:cNvPr id="18" name="TextBox 17">
                <a:extLst>
                  <a:ext uri="{FF2B5EF4-FFF2-40B4-BE49-F238E27FC236}">
                    <a16:creationId xmlns:a16="http://schemas.microsoft.com/office/drawing/2014/main" id="{D9E4504C-DE7F-7468-46F4-0A1320343864}"/>
                  </a:ext>
                </a:extLst>
              </p:cNvPr>
              <p:cNvSpPr txBox="1">
                <a:spLocks noRot="1" noChangeAspect="1" noMove="1" noResize="1" noEditPoints="1" noAdjustHandles="1" noChangeArrowheads="1" noChangeShapeType="1" noTextEdit="1"/>
              </p:cNvSpPr>
              <p:nvPr/>
            </p:nvSpPr>
            <p:spPr>
              <a:xfrm>
                <a:off x="3158651" y="5133119"/>
                <a:ext cx="737189"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B5DDDF8-F937-4BDD-7762-00F4DFA9DF55}"/>
                  </a:ext>
                </a:extLst>
              </p:cNvPr>
              <p:cNvSpPr txBox="1"/>
              <p:nvPr/>
            </p:nvSpPr>
            <p:spPr>
              <a:xfrm>
                <a:off x="864903" y="3207289"/>
                <a:ext cx="737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oMath>
                  </m:oMathPara>
                </a14:m>
                <a:endParaRPr lang="es-ES_tradnl" dirty="0"/>
              </a:p>
            </p:txBody>
          </p:sp>
        </mc:Choice>
        <mc:Fallback xmlns="">
          <p:sp>
            <p:nvSpPr>
              <p:cNvPr id="19" name="TextBox 18">
                <a:extLst>
                  <a:ext uri="{FF2B5EF4-FFF2-40B4-BE49-F238E27FC236}">
                    <a16:creationId xmlns:a16="http://schemas.microsoft.com/office/drawing/2014/main" id="{1B5DDDF8-F937-4BDD-7762-00F4DFA9DF55}"/>
                  </a:ext>
                </a:extLst>
              </p:cNvPr>
              <p:cNvSpPr txBox="1">
                <a:spLocks noRot="1" noChangeAspect="1" noMove="1" noResize="1" noEditPoints="1" noAdjustHandles="1" noChangeArrowheads="1" noChangeShapeType="1" noTextEdit="1"/>
              </p:cNvSpPr>
              <p:nvPr/>
            </p:nvSpPr>
            <p:spPr>
              <a:xfrm>
                <a:off x="864903" y="3207289"/>
                <a:ext cx="737189" cy="369332"/>
              </a:xfrm>
              <a:prstGeom prst="rect">
                <a:avLst/>
              </a:prstGeom>
              <a:blipFill>
                <a:blip r:embed="rId7"/>
                <a:stretch>
                  <a:fillRect/>
                </a:stretch>
              </a:blipFill>
            </p:spPr>
            <p:txBody>
              <a:bodyPr/>
              <a:lstStyle/>
              <a:p>
                <a:r>
                  <a:rPr lang="es-ES_tradnl">
                    <a:noFill/>
                  </a:rPr>
                  <a:t> </a:t>
                </a:r>
              </a:p>
            </p:txBody>
          </p:sp>
        </mc:Fallback>
      </mc:AlternateContent>
      <p:sp>
        <p:nvSpPr>
          <p:cNvPr id="4" name="Rectangle 3">
            <a:extLst>
              <a:ext uri="{FF2B5EF4-FFF2-40B4-BE49-F238E27FC236}">
                <a16:creationId xmlns:a16="http://schemas.microsoft.com/office/drawing/2014/main" id="{926B5804-D532-1894-B37E-ED584D92BE29}"/>
              </a:ext>
            </a:extLst>
          </p:cNvPr>
          <p:cNvSpPr/>
          <p:nvPr/>
        </p:nvSpPr>
        <p:spPr>
          <a:xfrm>
            <a:off x="1013013" y="2241652"/>
            <a:ext cx="10668000" cy="99500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Aplicamos el teorema para cada atributo asumiendo que son independientes entre sí (por lo que multiplicamos las probabilidades). Este es el supuesto </a:t>
            </a:r>
            <a:r>
              <a:rPr lang="es-ES_tradnl" i="1" dirty="0"/>
              <a:t>ingenuo</a:t>
            </a:r>
            <a:r>
              <a:rPr lang="es-ES_tradnl" dirty="0"/>
              <a:t> que hacemos.</a:t>
            </a:r>
          </a:p>
        </p:txBody>
      </p:sp>
    </p:spTree>
    <p:extLst>
      <p:ext uri="{BB962C8B-B14F-4D97-AF65-F5344CB8AC3E}">
        <p14:creationId xmlns:p14="http://schemas.microsoft.com/office/powerpoint/2010/main" val="803735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6851631" cy="4354925"/>
          </a:xfrm>
        </p:spPr>
        <p:txBody>
          <a:bodyPr>
            <a:normAutofit fontScale="85000" lnSpcReduction="10000"/>
          </a:bodyPr>
          <a:lstStyle/>
          <a:p>
            <a:pPr marL="0" indent="0">
              <a:buNone/>
            </a:pPr>
            <a:r>
              <a:rPr lang="es-ES" sz="2400" dirty="0"/>
              <a:t>Es más común encontrarnos con problemas de clasificación que con problemas de regresión:</a:t>
            </a:r>
          </a:p>
          <a:p>
            <a:r>
              <a:rPr lang="es-ES" sz="2400" dirty="0"/>
              <a:t>Una persona llega a una guardia con un conjunto de síntomas, y debe ser asignada a una de tres condiciones médicas.</a:t>
            </a:r>
          </a:p>
          <a:p>
            <a:r>
              <a:rPr lang="es-ES" sz="2400" dirty="0"/>
              <a:t>Un servicio de banca online debe determinar si una transacción es fraudulenta o no, utilizando información como la dirección IP, historial de transacciones, etc.</a:t>
            </a:r>
          </a:p>
          <a:p>
            <a:r>
              <a:rPr lang="es-ES" sz="2400" dirty="0"/>
              <a:t>A partir de la secuencia de ADN de varios pacientes con y sin una enfermedad, un genetista debe identificar qué mutaciones de ADN tienen un efecto nocivo relacionado con la enfermedad.</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3" name="Picture 2" descr="A red and blue dots on a black background&#10;&#10;Description automatically generated">
            <a:extLst>
              <a:ext uri="{FF2B5EF4-FFF2-40B4-BE49-F238E27FC236}">
                <a16:creationId xmlns:a16="http://schemas.microsoft.com/office/drawing/2014/main" id="{12239632-90CA-91F0-EDFF-6363838D3CE3}"/>
              </a:ext>
            </a:extLst>
          </p:cNvPr>
          <p:cNvPicPr>
            <a:picLocks noChangeAspect="1"/>
          </p:cNvPicPr>
          <p:nvPr/>
        </p:nvPicPr>
        <p:blipFill>
          <a:blip r:embed="rId4"/>
          <a:stretch>
            <a:fillRect/>
          </a:stretch>
        </p:blipFill>
        <p:spPr>
          <a:xfrm>
            <a:off x="7731966" y="2293126"/>
            <a:ext cx="3480233" cy="3351335"/>
          </a:xfrm>
          <a:prstGeom prst="rect">
            <a:avLst/>
          </a:prstGeom>
        </p:spPr>
      </p:pic>
    </p:spTree>
    <p:extLst>
      <p:ext uri="{BB962C8B-B14F-4D97-AF65-F5344CB8AC3E}">
        <p14:creationId xmlns:p14="http://schemas.microsoft.com/office/powerpoint/2010/main" val="10139529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7" name="Table 6">
            <a:extLst>
              <a:ext uri="{FF2B5EF4-FFF2-40B4-BE49-F238E27FC236}">
                <a16:creationId xmlns:a16="http://schemas.microsoft.com/office/drawing/2014/main" id="{2CAD9EAB-0396-5409-C200-0A3CB5D5E9D8}"/>
              </a:ext>
            </a:extLst>
          </p:cNvPr>
          <p:cNvGraphicFramePr>
            <a:graphicFrameLocks noGrp="1"/>
          </p:cNvGraphicFramePr>
          <p:nvPr>
            <p:extLst>
              <p:ext uri="{D42A27DB-BD31-4B8C-83A1-F6EECF244321}">
                <p14:modId xmlns:p14="http://schemas.microsoft.com/office/powerpoint/2010/main" val="3143255028"/>
              </p:ext>
            </p:extLst>
          </p:nvPr>
        </p:nvGraphicFramePr>
        <p:xfrm>
          <a:off x="800100" y="2212885"/>
          <a:ext cx="5184590" cy="1828800"/>
        </p:xfrm>
        <a:graphic>
          <a:graphicData uri="http://schemas.openxmlformats.org/drawingml/2006/table">
            <a:tbl>
              <a:tblPr firstRow="1" bandRow="1">
                <a:tableStyleId>{69CF1AB2-1976-4502-BF36-3FF5EA218861}</a:tableStyleId>
              </a:tblPr>
              <a:tblGrid>
                <a:gridCol w="1036918">
                  <a:extLst>
                    <a:ext uri="{9D8B030D-6E8A-4147-A177-3AD203B41FA5}">
                      <a16:colId xmlns:a16="http://schemas.microsoft.com/office/drawing/2014/main" val="3834093890"/>
                    </a:ext>
                  </a:extLst>
                </a:gridCol>
                <a:gridCol w="1036918">
                  <a:extLst>
                    <a:ext uri="{9D8B030D-6E8A-4147-A177-3AD203B41FA5}">
                      <a16:colId xmlns:a16="http://schemas.microsoft.com/office/drawing/2014/main" val="1576245209"/>
                    </a:ext>
                  </a:extLst>
                </a:gridCol>
                <a:gridCol w="1036918">
                  <a:extLst>
                    <a:ext uri="{9D8B030D-6E8A-4147-A177-3AD203B41FA5}">
                      <a16:colId xmlns:a16="http://schemas.microsoft.com/office/drawing/2014/main" val="4185649975"/>
                    </a:ext>
                  </a:extLst>
                </a:gridCol>
                <a:gridCol w="1036918">
                  <a:extLst>
                    <a:ext uri="{9D8B030D-6E8A-4147-A177-3AD203B41FA5}">
                      <a16:colId xmlns:a16="http://schemas.microsoft.com/office/drawing/2014/main" val="1602041793"/>
                    </a:ext>
                  </a:extLst>
                </a:gridCol>
                <a:gridCol w="1036918">
                  <a:extLst>
                    <a:ext uri="{9D8B030D-6E8A-4147-A177-3AD203B41FA5}">
                      <a16:colId xmlns:a16="http://schemas.microsoft.com/office/drawing/2014/main" val="4070036071"/>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a:t>
                      </a:r>
                    </a:p>
                  </a:txBody>
                  <a:tcPr/>
                </a:tc>
                <a:tc>
                  <a:txBody>
                    <a:bodyPr/>
                    <a:lstStyle/>
                    <a:p>
                      <a:r>
                        <a:rPr lang="es-ES_tradnl" sz="1400" dirty="0"/>
                        <a:t>2</a:t>
                      </a:r>
                    </a:p>
                  </a:txBody>
                  <a:tcPr/>
                </a:tc>
                <a:tc>
                  <a:txBody>
                    <a:bodyPr/>
                    <a:lstStyle/>
                    <a:p>
                      <a:r>
                        <a:rPr lang="es-ES_tradnl" sz="1400" dirty="0"/>
                        <a:t>3</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3</a:t>
                      </a:r>
                    </a:p>
                  </a:txBody>
                  <a:tcPr/>
                </a:tc>
                <a:tc>
                  <a:txBody>
                    <a:bodyPr/>
                    <a:lstStyle/>
                    <a:p>
                      <a:r>
                        <a:rPr lang="es-ES_tradnl" sz="1400" dirty="0"/>
                        <a:t>1</a:t>
                      </a:r>
                    </a:p>
                  </a:txBody>
                  <a:tcPr/>
                </a:tc>
                <a:tc>
                  <a:txBody>
                    <a:bodyPr/>
                    <a:lstStyle/>
                    <a:p>
                      <a:r>
                        <a:rPr lang="es-ES_tradnl" sz="1400" dirty="0"/>
                        <a:t>4</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2</a:t>
                      </a:r>
                    </a:p>
                  </a:txBody>
                  <a:tcPr/>
                </a:tc>
                <a:tc>
                  <a:txBody>
                    <a:bodyPr/>
                    <a:lstStyle/>
                    <a:p>
                      <a:r>
                        <a:rPr lang="es-ES_tradnl" sz="1400" dirty="0"/>
                        <a:t>1</a:t>
                      </a:r>
                    </a:p>
                  </a:txBody>
                  <a:tcPr/>
                </a:tc>
                <a:tc>
                  <a:txBody>
                    <a:bodyPr/>
                    <a:lstStyle/>
                    <a:p>
                      <a:r>
                        <a:rPr lang="es-ES_tradnl" sz="1400" dirty="0"/>
                        <a:t>3</a:t>
                      </a:r>
                    </a:p>
                  </a:txBody>
                  <a:tcPr>
                    <a:solidFill>
                      <a:schemeClr val="bg2"/>
                    </a:solidFill>
                  </a:tcPr>
                </a:tc>
                <a:extLst>
                  <a:ext uri="{0D108BD9-81ED-4DB2-BD59-A6C34878D82A}">
                    <a16:rowId xmlns:a16="http://schemas.microsoft.com/office/drawing/2014/main" val="263595187"/>
                  </a:ext>
                </a:extLst>
              </a:tr>
              <a:tr h="0">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6</a:t>
                      </a:r>
                    </a:p>
                  </a:txBody>
                  <a:tcPr>
                    <a:solidFill>
                      <a:schemeClr val="bg2"/>
                    </a:solidFill>
                  </a:tcPr>
                </a:tc>
                <a:tc>
                  <a:txBody>
                    <a:bodyPr/>
                    <a:lstStyle/>
                    <a:p>
                      <a:r>
                        <a:rPr lang="es-ES_tradnl" sz="1400" dirty="0"/>
                        <a:t>4</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491576964"/>
                  </a:ext>
                </a:extLst>
              </a:tr>
            </a:tbl>
          </a:graphicData>
        </a:graphic>
      </p:graphicFrame>
      <p:graphicFrame>
        <p:nvGraphicFramePr>
          <p:cNvPr id="8" name="Table 7">
            <a:extLst>
              <a:ext uri="{FF2B5EF4-FFF2-40B4-BE49-F238E27FC236}">
                <a16:creationId xmlns:a16="http://schemas.microsoft.com/office/drawing/2014/main" id="{2F23550F-AD3F-6F03-FB6E-95A49B835937}"/>
              </a:ext>
            </a:extLst>
          </p:cNvPr>
          <p:cNvGraphicFramePr>
            <a:graphicFrameLocks noGrp="1"/>
          </p:cNvGraphicFramePr>
          <p:nvPr>
            <p:extLst>
              <p:ext uri="{D42A27DB-BD31-4B8C-83A1-F6EECF244321}">
                <p14:modId xmlns:p14="http://schemas.microsoft.com/office/powerpoint/2010/main" val="1362043620"/>
              </p:ext>
            </p:extLst>
          </p:nvPr>
        </p:nvGraphicFramePr>
        <p:xfrm>
          <a:off x="6531087" y="2212885"/>
          <a:ext cx="5042945" cy="1828800"/>
        </p:xfrm>
        <a:graphic>
          <a:graphicData uri="http://schemas.openxmlformats.org/drawingml/2006/table">
            <a:tbl>
              <a:tblPr firstRow="1" bandRow="1">
                <a:tableStyleId>{C4B1156A-380E-4F78-BDF5-A606A8083BF9}</a:tableStyleId>
              </a:tblPr>
              <a:tblGrid>
                <a:gridCol w="1008589">
                  <a:extLst>
                    <a:ext uri="{9D8B030D-6E8A-4147-A177-3AD203B41FA5}">
                      <a16:colId xmlns:a16="http://schemas.microsoft.com/office/drawing/2014/main" val="3834093890"/>
                    </a:ext>
                  </a:extLst>
                </a:gridCol>
                <a:gridCol w="1008589">
                  <a:extLst>
                    <a:ext uri="{9D8B030D-6E8A-4147-A177-3AD203B41FA5}">
                      <a16:colId xmlns:a16="http://schemas.microsoft.com/office/drawing/2014/main" val="1576245209"/>
                    </a:ext>
                  </a:extLst>
                </a:gridCol>
                <a:gridCol w="1008589">
                  <a:extLst>
                    <a:ext uri="{9D8B030D-6E8A-4147-A177-3AD203B41FA5}">
                      <a16:colId xmlns:a16="http://schemas.microsoft.com/office/drawing/2014/main" val="4185649975"/>
                    </a:ext>
                  </a:extLst>
                </a:gridCol>
                <a:gridCol w="1111742">
                  <a:extLst>
                    <a:ext uri="{9D8B030D-6E8A-4147-A177-3AD203B41FA5}">
                      <a16:colId xmlns:a16="http://schemas.microsoft.com/office/drawing/2014/main" val="1602041793"/>
                    </a:ext>
                  </a:extLst>
                </a:gridCol>
                <a:gridCol w="905436">
                  <a:extLst>
                    <a:ext uri="{9D8B030D-6E8A-4147-A177-3AD203B41FA5}">
                      <a16:colId xmlns:a16="http://schemas.microsoft.com/office/drawing/2014/main" val="1595073498"/>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1</a:t>
                      </a:r>
                    </a:p>
                  </a:txBody>
                  <a:tcPr/>
                </a:tc>
                <a:tc>
                  <a:txBody>
                    <a:bodyPr/>
                    <a:lstStyle/>
                    <a:p>
                      <a:r>
                        <a:rPr lang="es-ES_tradnl" sz="1400" dirty="0"/>
                        <a:t>2</a:t>
                      </a:r>
                    </a:p>
                  </a:txBody>
                  <a:tcPr/>
                </a:tc>
                <a:tc>
                  <a:txBody>
                    <a:bodyPr/>
                    <a:lstStyle/>
                    <a:p>
                      <a:r>
                        <a:rPr lang="es-ES_tradnl" sz="1400" dirty="0"/>
                        <a:t>3</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2</a:t>
                      </a:r>
                    </a:p>
                  </a:txBody>
                  <a:tcPr/>
                </a:tc>
                <a:tc>
                  <a:txBody>
                    <a:bodyPr/>
                    <a:lstStyle/>
                    <a:p>
                      <a:r>
                        <a:rPr lang="es-ES_tradnl" sz="1400" dirty="0"/>
                        <a:t>1</a:t>
                      </a:r>
                    </a:p>
                  </a:txBody>
                  <a:tcPr/>
                </a:tc>
                <a:tc>
                  <a:txBody>
                    <a:bodyPr/>
                    <a:lstStyle/>
                    <a:p>
                      <a:r>
                        <a:rPr lang="es-ES_tradnl" sz="1400" dirty="0"/>
                        <a:t>3</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L y P</a:t>
                      </a:r>
                    </a:p>
                  </a:txBody>
                  <a:tcPr/>
                </a:tc>
                <a:tc>
                  <a:txBody>
                    <a:bodyPr/>
                    <a:lstStyle/>
                    <a:p>
                      <a:r>
                        <a:rPr lang="es-ES_tradnl" sz="1400" dirty="0"/>
                        <a:t>3</a:t>
                      </a:r>
                    </a:p>
                  </a:txBody>
                  <a:tcPr/>
                </a:tc>
                <a:tc>
                  <a:txBody>
                    <a:bodyPr/>
                    <a:lstStyle/>
                    <a:p>
                      <a:r>
                        <a:rPr lang="es-ES_tradnl" sz="1400" dirty="0"/>
                        <a:t>1</a:t>
                      </a:r>
                    </a:p>
                  </a:txBody>
                  <a:tcPr/>
                </a:tc>
                <a:tc>
                  <a:txBody>
                    <a:bodyPr/>
                    <a:lstStyle/>
                    <a:p>
                      <a:r>
                        <a:rPr lang="es-ES_tradnl" sz="1400" dirty="0"/>
                        <a:t>4</a:t>
                      </a:r>
                    </a:p>
                  </a:txBody>
                  <a:tcPr>
                    <a:solidFill>
                      <a:schemeClr val="bg2"/>
                    </a:solidFill>
                  </a:tcPr>
                </a:tc>
                <a:extLst>
                  <a:ext uri="{0D108BD9-81ED-4DB2-BD59-A6C34878D82A}">
                    <a16:rowId xmlns:a16="http://schemas.microsoft.com/office/drawing/2014/main" val="263595187"/>
                  </a:ext>
                </a:extLst>
              </a:tr>
              <a:tr h="279834">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6</a:t>
                      </a:r>
                    </a:p>
                  </a:txBody>
                  <a:tcPr>
                    <a:solidFill>
                      <a:schemeClr val="bg2"/>
                    </a:solidFill>
                  </a:tcPr>
                </a:tc>
                <a:tc>
                  <a:txBody>
                    <a:bodyPr/>
                    <a:lstStyle/>
                    <a:p>
                      <a:r>
                        <a:rPr lang="es-ES_tradnl" sz="1400" dirty="0"/>
                        <a:t>4</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3439381272"/>
                  </a:ext>
                </a:extLst>
              </a:tr>
            </a:tbl>
          </a:graphicData>
        </a:graphic>
      </p:graphicFrame>
      <p:graphicFrame>
        <p:nvGraphicFramePr>
          <p:cNvPr id="9" name="Table 8">
            <a:extLst>
              <a:ext uri="{FF2B5EF4-FFF2-40B4-BE49-F238E27FC236}">
                <a16:creationId xmlns:a16="http://schemas.microsoft.com/office/drawing/2014/main" id="{76617397-7ECB-2D8A-8150-2A8F64A56E9F}"/>
              </a:ext>
            </a:extLst>
          </p:cNvPr>
          <p:cNvGraphicFramePr>
            <a:graphicFrameLocks noGrp="1"/>
          </p:cNvGraphicFramePr>
          <p:nvPr>
            <p:extLst>
              <p:ext uri="{D42A27DB-BD31-4B8C-83A1-F6EECF244321}">
                <p14:modId xmlns:p14="http://schemas.microsoft.com/office/powerpoint/2010/main" val="2413336397"/>
              </p:ext>
            </p:extLst>
          </p:nvPr>
        </p:nvGraphicFramePr>
        <p:xfrm>
          <a:off x="3759199" y="4250834"/>
          <a:ext cx="4963460" cy="1828800"/>
        </p:xfrm>
        <a:graphic>
          <a:graphicData uri="http://schemas.openxmlformats.org/drawingml/2006/table">
            <a:tbl>
              <a:tblPr firstRow="1" bandRow="1">
                <a:tableStyleId>{16D9F66E-5EB9-4882-86FB-DCBF35E3C3E4}</a:tableStyleId>
              </a:tblPr>
              <a:tblGrid>
                <a:gridCol w="992692">
                  <a:extLst>
                    <a:ext uri="{9D8B030D-6E8A-4147-A177-3AD203B41FA5}">
                      <a16:colId xmlns:a16="http://schemas.microsoft.com/office/drawing/2014/main" val="3834093890"/>
                    </a:ext>
                  </a:extLst>
                </a:gridCol>
                <a:gridCol w="992692">
                  <a:extLst>
                    <a:ext uri="{9D8B030D-6E8A-4147-A177-3AD203B41FA5}">
                      <a16:colId xmlns:a16="http://schemas.microsoft.com/office/drawing/2014/main" val="1576245209"/>
                    </a:ext>
                  </a:extLst>
                </a:gridCol>
                <a:gridCol w="992692">
                  <a:extLst>
                    <a:ext uri="{9D8B030D-6E8A-4147-A177-3AD203B41FA5}">
                      <a16:colId xmlns:a16="http://schemas.microsoft.com/office/drawing/2014/main" val="4185649975"/>
                    </a:ext>
                  </a:extLst>
                </a:gridCol>
                <a:gridCol w="1062019">
                  <a:extLst>
                    <a:ext uri="{9D8B030D-6E8A-4147-A177-3AD203B41FA5}">
                      <a16:colId xmlns:a16="http://schemas.microsoft.com/office/drawing/2014/main" val="1602041793"/>
                    </a:ext>
                  </a:extLst>
                </a:gridCol>
                <a:gridCol w="923365">
                  <a:extLst>
                    <a:ext uri="{9D8B030D-6E8A-4147-A177-3AD203B41FA5}">
                      <a16:colId xmlns:a16="http://schemas.microsoft.com/office/drawing/2014/main" val="3045544032"/>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0</a:t>
                      </a:r>
                    </a:p>
                  </a:txBody>
                  <a:tcPr/>
                </a:tc>
                <a:tc>
                  <a:txBody>
                    <a:bodyPr/>
                    <a:lstStyle/>
                    <a:p>
                      <a:r>
                        <a:rPr lang="es-ES_tradnl" sz="1400" dirty="0"/>
                        <a:t>3</a:t>
                      </a:r>
                    </a:p>
                  </a:txBody>
                  <a:tcPr/>
                </a:tc>
                <a:tc>
                  <a:txBody>
                    <a:bodyPr/>
                    <a:lstStyle/>
                    <a:p>
                      <a:r>
                        <a:rPr lang="es-ES_tradnl" sz="1400" dirty="0"/>
                        <a:t>3</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2</a:t>
                      </a:r>
                    </a:p>
                  </a:txBody>
                  <a:tcPr/>
                </a:tc>
                <a:tc>
                  <a:txBody>
                    <a:bodyPr/>
                    <a:lstStyle/>
                    <a:p>
                      <a:r>
                        <a:rPr lang="es-ES_tradnl" sz="1400" dirty="0"/>
                        <a:t>0</a:t>
                      </a:r>
                    </a:p>
                  </a:txBody>
                  <a:tcPr/>
                </a:tc>
                <a:tc>
                  <a:txBody>
                    <a:bodyPr/>
                    <a:lstStyle/>
                    <a:p>
                      <a:r>
                        <a:rPr lang="es-ES_tradnl" sz="1400" dirty="0"/>
                        <a:t>2</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4</a:t>
                      </a:r>
                    </a:p>
                  </a:txBody>
                  <a:tcPr/>
                </a:tc>
                <a:tc>
                  <a:txBody>
                    <a:bodyPr/>
                    <a:lstStyle/>
                    <a:p>
                      <a:r>
                        <a:rPr lang="es-ES_tradnl" sz="1400" dirty="0"/>
                        <a:t>1</a:t>
                      </a:r>
                    </a:p>
                  </a:txBody>
                  <a:tcPr/>
                </a:tc>
                <a:tc>
                  <a:txBody>
                    <a:bodyPr/>
                    <a:lstStyle/>
                    <a:p>
                      <a:r>
                        <a:rPr lang="es-ES_tradnl" sz="1400" dirty="0"/>
                        <a:t>5</a:t>
                      </a:r>
                    </a:p>
                  </a:txBody>
                  <a:tcPr>
                    <a:solidFill>
                      <a:schemeClr val="bg2"/>
                    </a:solidFill>
                  </a:tcPr>
                </a:tc>
                <a:extLst>
                  <a:ext uri="{0D108BD9-81ED-4DB2-BD59-A6C34878D82A}">
                    <a16:rowId xmlns:a16="http://schemas.microsoft.com/office/drawing/2014/main" val="263595187"/>
                  </a:ext>
                </a:extLst>
              </a:tr>
              <a:tr h="279834">
                <a:tc>
                  <a:txBody>
                    <a:bodyPr/>
                    <a:lstStyle/>
                    <a:p>
                      <a:endParaRPr lang="es-ES_tradnl" sz="12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6</a:t>
                      </a:r>
                    </a:p>
                  </a:txBody>
                  <a:tcPr>
                    <a:solidFill>
                      <a:schemeClr val="bg2"/>
                    </a:solidFill>
                  </a:tcPr>
                </a:tc>
                <a:tc>
                  <a:txBody>
                    <a:bodyPr/>
                    <a:lstStyle/>
                    <a:p>
                      <a:r>
                        <a:rPr lang="es-ES_tradnl" sz="1400" dirty="0"/>
                        <a:t>4</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4147493518"/>
                  </a:ext>
                </a:extLst>
              </a:tr>
            </a:tbl>
          </a:graphicData>
        </a:graphic>
      </p:graphicFrame>
    </p:spTree>
    <p:extLst>
      <p:ext uri="{BB962C8B-B14F-4D97-AF65-F5344CB8AC3E}">
        <p14:creationId xmlns:p14="http://schemas.microsoft.com/office/powerpoint/2010/main" val="2674435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7" name="Table 6">
            <a:extLst>
              <a:ext uri="{FF2B5EF4-FFF2-40B4-BE49-F238E27FC236}">
                <a16:creationId xmlns:a16="http://schemas.microsoft.com/office/drawing/2014/main" id="{2CAD9EAB-0396-5409-C200-0A3CB5D5E9D8}"/>
              </a:ext>
            </a:extLst>
          </p:cNvPr>
          <p:cNvGraphicFramePr>
            <a:graphicFrameLocks noGrp="1"/>
          </p:cNvGraphicFramePr>
          <p:nvPr>
            <p:extLst>
              <p:ext uri="{D42A27DB-BD31-4B8C-83A1-F6EECF244321}">
                <p14:modId xmlns:p14="http://schemas.microsoft.com/office/powerpoint/2010/main" val="3687352952"/>
              </p:ext>
            </p:extLst>
          </p:nvPr>
        </p:nvGraphicFramePr>
        <p:xfrm>
          <a:off x="800100" y="2212885"/>
          <a:ext cx="5184590" cy="1828800"/>
        </p:xfrm>
        <a:graphic>
          <a:graphicData uri="http://schemas.openxmlformats.org/drawingml/2006/table">
            <a:tbl>
              <a:tblPr firstRow="1" bandRow="1">
                <a:tableStyleId>{69CF1AB2-1976-4502-BF36-3FF5EA218861}</a:tableStyleId>
              </a:tblPr>
              <a:tblGrid>
                <a:gridCol w="1036918">
                  <a:extLst>
                    <a:ext uri="{9D8B030D-6E8A-4147-A177-3AD203B41FA5}">
                      <a16:colId xmlns:a16="http://schemas.microsoft.com/office/drawing/2014/main" val="3834093890"/>
                    </a:ext>
                  </a:extLst>
                </a:gridCol>
                <a:gridCol w="1036918">
                  <a:extLst>
                    <a:ext uri="{9D8B030D-6E8A-4147-A177-3AD203B41FA5}">
                      <a16:colId xmlns:a16="http://schemas.microsoft.com/office/drawing/2014/main" val="1576245209"/>
                    </a:ext>
                  </a:extLst>
                </a:gridCol>
                <a:gridCol w="1036918">
                  <a:extLst>
                    <a:ext uri="{9D8B030D-6E8A-4147-A177-3AD203B41FA5}">
                      <a16:colId xmlns:a16="http://schemas.microsoft.com/office/drawing/2014/main" val="4185649975"/>
                    </a:ext>
                  </a:extLst>
                </a:gridCol>
                <a:gridCol w="1036918">
                  <a:extLst>
                    <a:ext uri="{9D8B030D-6E8A-4147-A177-3AD203B41FA5}">
                      <a16:colId xmlns:a16="http://schemas.microsoft.com/office/drawing/2014/main" val="1602041793"/>
                    </a:ext>
                  </a:extLst>
                </a:gridCol>
                <a:gridCol w="1036918">
                  <a:extLst>
                    <a:ext uri="{9D8B030D-6E8A-4147-A177-3AD203B41FA5}">
                      <a16:colId xmlns:a16="http://schemas.microsoft.com/office/drawing/2014/main" val="4070036071"/>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1/6</a:t>
                      </a:r>
                    </a:p>
                  </a:txBody>
                  <a:tcPr/>
                </a:tc>
                <a:tc>
                  <a:txBody>
                    <a:bodyPr/>
                    <a:lstStyle/>
                    <a:p>
                      <a:r>
                        <a:rPr lang="es-ES_tradnl" sz="1400" dirty="0"/>
                        <a:t>1/2</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1/2</a:t>
                      </a:r>
                    </a:p>
                  </a:txBody>
                  <a:tcPr/>
                </a:tc>
                <a:tc>
                  <a:txBody>
                    <a:bodyPr/>
                    <a:lstStyle/>
                    <a:p>
                      <a:r>
                        <a:rPr lang="es-ES_tradnl" sz="1400" dirty="0"/>
                        <a:t>1/4</a:t>
                      </a:r>
                    </a:p>
                  </a:txBody>
                  <a:tcPr/>
                </a:tc>
                <a:tc>
                  <a:txBody>
                    <a:bodyPr/>
                    <a:lstStyle/>
                    <a:p>
                      <a:r>
                        <a:rPr lang="es-ES_tradnl" sz="1400" dirty="0"/>
                        <a:t>2/5</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1/3</a:t>
                      </a:r>
                    </a:p>
                  </a:txBody>
                  <a:tcPr/>
                </a:tc>
                <a:tc>
                  <a:txBody>
                    <a:bodyPr/>
                    <a:lstStyle/>
                    <a:p>
                      <a:r>
                        <a:rPr lang="es-ES_tradnl" sz="1400" dirty="0"/>
                        <a:t>1/4</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63595187"/>
                  </a:ext>
                </a:extLst>
              </a:tr>
              <a:tr h="0">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3/5</a:t>
                      </a:r>
                    </a:p>
                  </a:txBody>
                  <a:tcPr>
                    <a:solidFill>
                      <a:schemeClr val="bg2"/>
                    </a:solidFill>
                  </a:tcPr>
                </a:tc>
                <a:tc>
                  <a:txBody>
                    <a:bodyPr/>
                    <a:lstStyle/>
                    <a:p>
                      <a:r>
                        <a:rPr lang="es-ES_tradnl" sz="1400" dirty="0"/>
                        <a:t>2/5</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491576964"/>
                  </a:ext>
                </a:extLst>
              </a:tr>
            </a:tbl>
          </a:graphicData>
        </a:graphic>
      </p:graphicFrame>
      <p:graphicFrame>
        <p:nvGraphicFramePr>
          <p:cNvPr id="8" name="Table 7">
            <a:extLst>
              <a:ext uri="{FF2B5EF4-FFF2-40B4-BE49-F238E27FC236}">
                <a16:creationId xmlns:a16="http://schemas.microsoft.com/office/drawing/2014/main" id="{2F23550F-AD3F-6F03-FB6E-95A49B835937}"/>
              </a:ext>
            </a:extLst>
          </p:cNvPr>
          <p:cNvGraphicFramePr>
            <a:graphicFrameLocks noGrp="1"/>
          </p:cNvGraphicFramePr>
          <p:nvPr>
            <p:extLst>
              <p:ext uri="{D42A27DB-BD31-4B8C-83A1-F6EECF244321}">
                <p14:modId xmlns:p14="http://schemas.microsoft.com/office/powerpoint/2010/main" val="4259124521"/>
              </p:ext>
            </p:extLst>
          </p:nvPr>
        </p:nvGraphicFramePr>
        <p:xfrm>
          <a:off x="6531087" y="2212885"/>
          <a:ext cx="5042945" cy="1828800"/>
        </p:xfrm>
        <a:graphic>
          <a:graphicData uri="http://schemas.openxmlformats.org/drawingml/2006/table">
            <a:tbl>
              <a:tblPr firstRow="1" bandRow="1">
                <a:tableStyleId>{C4B1156A-380E-4F78-BDF5-A606A8083BF9}</a:tableStyleId>
              </a:tblPr>
              <a:tblGrid>
                <a:gridCol w="1008589">
                  <a:extLst>
                    <a:ext uri="{9D8B030D-6E8A-4147-A177-3AD203B41FA5}">
                      <a16:colId xmlns:a16="http://schemas.microsoft.com/office/drawing/2014/main" val="3834093890"/>
                    </a:ext>
                  </a:extLst>
                </a:gridCol>
                <a:gridCol w="1008589">
                  <a:extLst>
                    <a:ext uri="{9D8B030D-6E8A-4147-A177-3AD203B41FA5}">
                      <a16:colId xmlns:a16="http://schemas.microsoft.com/office/drawing/2014/main" val="1576245209"/>
                    </a:ext>
                  </a:extLst>
                </a:gridCol>
                <a:gridCol w="1008589">
                  <a:extLst>
                    <a:ext uri="{9D8B030D-6E8A-4147-A177-3AD203B41FA5}">
                      <a16:colId xmlns:a16="http://schemas.microsoft.com/office/drawing/2014/main" val="4185649975"/>
                    </a:ext>
                  </a:extLst>
                </a:gridCol>
                <a:gridCol w="1111742">
                  <a:extLst>
                    <a:ext uri="{9D8B030D-6E8A-4147-A177-3AD203B41FA5}">
                      <a16:colId xmlns:a16="http://schemas.microsoft.com/office/drawing/2014/main" val="1602041793"/>
                    </a:ext>
                  </a:extLst>
                </a:gridCol>
                <a:gridCol w="905436">
                  <a:extLst>
                    <a:ext uri="{9D8B030D-6E8A-4147-A177-3AD203B41FA5}">
                      <a16:colId xmlns:a16="http://schemas.microsoft.com/office/drawing/2014/main" val="1595073498"/>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1/6</a:t>
                      </a:r>
                    </a:p>
                  </a:txBody>
                  <a:tcPr/>
                </a:tc>
                <a:tc>
                  <a:txBody>
                    <a:bodyPr/>
                    <a:lstStyle/>
                    <a:p>
                      <a:r>
                        <a:rPr lang="es-ES_tradnl" sz="1400" dirty="0"/>
                        <a:t>1/2</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1/3</a:t>
                      </a:r>
                    </a:p>
                  </a:txBody>
                  <a:tcPr/>
                </a:tc>
                <a:tc>
                  <a:txBody>
                    <a:bodyPr/>
                    <a:lstStyle/>
                    <a:p>
                      <a:r>
                        <a:rPr lang="es-ES_tradnl" sz="1400" dirty="0"/>
                        <a:t>1/4</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L y P</a:t>
                      </a:r>
                    </a:p>
                  </a:txBody>
                  <a:tcPr/>
                </a:tc>
                <a:tc>
                  <a:txBody>
                    <a:bodyPr/>
                    <a:lstStyle/>
                    <a:p>
                      <a:r>
                        <a:rPr lang="es-ES_tradnl" sz="1400" dirty="0"/>
                        <a:t>1/2</a:t>
                      </a:r>
                    </a:p>
                  </a:txBody>
                  <a:tcPr/>
                </a:tc>
                <a:tc>
                  <a:txBody>
                    <a:bodyPr/>
                    <a:lstStyle/>
                    <a:p>
                      <a:r>
                        <a:rPr lang="es-ES_tradnl" sz="1400" dirty="0"/>
                        <a:t>1/4</a:t>
                      </a:r>
                    </a:p>
                  </a:txBody>
                  <a:tcPr/>
                </a:tc>
                <a:tc>
                  <a:txBody>
                    <a:bodyPr/>
                    <a:lstStyle/>
                    <a:p>
                      <a:r>
                        <a:rPr lang="es-ES_tradnl" sz="1400" dirty="0"/>
                        <a:t>2/5</a:t>
                      </a:r>
                    </a:p>
                  </a:txBody>
                  <a:tcPr>
                    <a:solidFill>
                      <a:schemeClr val="bg2"/>
                    </a:solidFill>
                  </a:tcPr>
                </a:tc>
                <a:extLst>
                  <a:ext uri="{0D108BD9-81ED-4DB2-BD59-A6C34878D82A}">
                    <a16:rowId xmlns:a16="http://schemas.microsoft.com/office/drawing/2014/main" val="263595187"/>
                  </a:ext>
                </a:extLst>
              </a:tr>
              <a:tr h="279834">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3/5</a:t>
                      </a:r>
                    </a:p>
                  </a:txBody>
                  <a:tcPr>
                    <a:solidFill>
                      <a:schemeClr val="bg2"/>
                    </a:solidFill>
                  </a:tcPr>
                </a:tc>
                <a:tc>
                  <a:txBody>
                    <a:bodyPr/>
                    <a:lstStyle/>
                    <a:p>
                      <a:r>
                        <a:rPr lang="es-ES_tradnl" sz="1400" dirty="0"/>
                        <a:t>2/5</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3439381272"/>
                  </a:ext>
                </a:extLst>
              </a:tr>
            </a:tbl>
          </a:graphicData>
        </a:graphic>
      </p:graphicFrame>
      <p:graphicFrame>
        <p:nvGraphicFramePr>
          <p:cNvPr id="9" name="Table 8">
            <a:extLst>
              <a:ext uri="{FF2B5EF4-FFF2-40B4-BE49-F238E27FC236}">
                <a16:creationId xmlns:a16="http://schemas.microsoft.com/office/drawing/2014/main" id="{76617397-7ECB-2D8A-8150-2A8F64A56E9F}"/>
              </a:ext>
            </a:extLst>
          </p:cNvPr>
          <p:cNvGraphicFramePr>
            <a:graphicFrameLocks noGrp="1"/>
          </p:cNvGraphicFramePr>
          <p:nvPr>
            <p:extLst>
              <p:ext uri="{D42A27DB-BD31-4B8C-83A1-F6EECF244321}">
                <p14:modId xmlns:p14="http://schemas.microsoft.com/office/powerpoint/2010/main" val="2944046753"/>
              </p:ext>
            </p:extLst>
          </p:nvPr>
        </p:nvGraphicFramePr>
        <p:xfrm>
          <a:off x="3759199" y="4250834"/>
          <a:ext cx="4963460" cy="1828800"/>
        </p:xfrm>
        <a:graphic>
          <a:graphicData uri="http://schemas.openxmlformats.org/drawingml/2006/table">
            <a:tbl>
              <a:tblPr firstRow="1" bandRow="1">
                <a:tableStyleId>{16D9F66E-5EB9-4882-86FB-DCBF35E3C3E4}</a:tableStyleId>
              </a:tblPr>
              <a:tblGrid>
                <a:gridCol w="992692">
                  <a:extLst>
                    <a:ext uri="{9D8B030D-6E8A-4147-A177-3AD203B41FA5}">
                      <a16:colId xmlns:a16="http://schemas.microsoft.com/office/drawing/2014/main" val="3834093890"/>
                    </a:ext>
                  </a:extLst>
                </a:gridCol>
                <a:gridCol w="992692">
                  <a:extLst>
                    <a:ext uri="{9D8B030D-6E8A-4147-A177-3AD203B41FA5}">
                      <a16:colId xmlns:a16="http://schemas.microsoft.com/office/drawing/2014/main" val="1576245209"/>
                    </a:ext>
                  </a:extLst>
                </a:gridCol>
                <a:gridCol w="992692">
                  <a:extLst>
                    <a:ext uri="{9D8B030D-6E8A-4147-A177-3AD203B41FA5}">
                      <a16:colId xmlns:a16="http://schemas.microsoft.com/office/drawing/2014/main" val="4185649975"/>
                    </a:ext>
                  </a:extLst>
                </a:gridCol>
                <a:gridCol w="1062019">
                  <a:extLst>
                    <a:ext uri="{9D8B030D-6E8A-4147-A177-3AD203B41FA5}">
                      <a16:colId xmlns:a16="http://schemas.microsoft.com/office/drawing/2014/main" val="1602041793"/>
                    </a:ext>
                  </a:extLst>
                </a:gridCol>
                <a:gridCol w="923365">
                  <a:extLst>
                    <a:ext uri="{9D8B030D-6E8A-4147-A177-3AD203B41FA5}">
                      <a16:colId xmlns:a16="http://schemas.microsoft.com/office/drawing/2014/main" val="3045544032"/>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0</a:t>
                      </a:r>
                    </a:p>
                  </a:txBody>
                  <a:tcPr/>
                </a:tc>
                <a:tc>
                  <a:txBody>
                    <a:bodyPr/>
                    <a:lstStyle/>
                    <a:p>
                      <a:r>
                        <a:rPr lang="es-ES_tradnl" sz="1400" dirty="0"/>
                        <a:t>3/4</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1/3</a:t>
                      </a:r>
                    </a:p>
                  </a:txBody>
                  <a:tcPr/>
                </a:tc>
                <a:tc>
                  <a:txBody>
                    <a:bodyPr/>
                    <a:lstStyle/>
                    <a:p>
                      <a:r>
                        <a:rPr lang="es-ES_tradnl" sz="1400" dirty="0"/>
                        <a:t>0</a:t>
                      </a:r>
                    </a:p>
                  </a:txBody>
                  <a:tcPr/>
                </a:tc>
                <a:tc>
                  <a:txBody>
                    <a:bodyPr/>
                    <a:lstStyle/>
                    <a:p>
                      <a:r>
                        <a:rPr lang="es-ES_tradnl" sz="1400" dirty="0"/>
                        <a:t>1/5</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2/3</a:t>
                      </a:r>
                    </a:p>
                  </a:txBody>
                  <a:tcPr/>
                </a:tc>
                <a:tc>
                  <a:txBody>
                    <a:bodyPr/>
                    <a:lstStyle/>
                    <a:p>
                      <a:r>
                        <a:rPr lang="es-ES_tradnl" sz="1400" dirty="0"/>
                        <a:t>1/4</a:t>
                      </a:r>
                    </a:p>
                  </a:txBody>
                  <a:tcPr/>
                </a:tc>
                <a:tc>
                  <a:txBody>
                    <a:bodyPr/>
                    <a:lstStyle/>
                    <a:p>
                      <a:r>
                        <a:rPr lang="es-ES_tradnl" sz="1400" dirty="0"/>
                        <a:t>1/2</a:t>
                      </a:r>
                    </a:p>
                  </a:txBody>
                  <a:tcPr>
                    <a:solidFill>
                      <a:schemeClr val="bg2"/>
                    </a:solidFill>
                  </a:tcPr>
                </a:tc>
                <a:extLst>
                  <a:ext uri="{0D108BD9-81ED-4DB2-BD59-A6C34878D82A}">
                    <a16:rowId xmlns:a16="http://schemas.microsoft.com/office/drawing/2014/main" val="263595187"/>
                  </a:ext>
                </a:extLst>
              </a:tr>
              <a:tr h="279834">
                <a:tc>
                  <a:txBody>
                    <a:bodyPr/>
                    <a:lstStyle/>
                    <a:p>
                      <a:endParaRPr lang="es-ES_tradnl" sz="12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3/5</a:t>
                      </a:r>
                    </a:p>
                  </a:txBody>
                  <a:tcPr>
                    <a:solidFill>
                      <a:schemeClr val="bg2"/>
                    </a:solidFill>
                  </a:tcPr>
                </a:tc>
                <a:tc>
                  <a:txBody>
                    <a:bodyPr/>
                    <a:lstStyle/>
                    <a:p>
                      <a:r>
                        <a:rPr lang="es-ES_tradnl" sz="1400" dirty="0"/>
                        <a:t>2/5</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4147493518"/>
                  </a:ext>
                </a:extLst>
              </a:tr>
            </a:tbl>
          </a:graphicData>
        </a:graphic>
      </p:graphicFrame>
    </p:spTree>
    <p:extLst>
      <p:ext uri="{BB962C8B-B14F-4D97-AF65-F5344CB8AC3E}">
        <p14:creationId xmlns:p14="http://schemas.microsoft.com/office/powerpoint/2010/main" val="4020986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7" name="Table 6">
            <a:extLst>
              <a:ext uri="{FF2B5EF4-FFF2-40B4-BE49-F238E27FC236}">
                <a16:creationId xmlns:a16="http://schemas.microsoft.com/office/drawing/2014/main" id="{2CAD9EAB-0396-5409-C200-0A3CB5D5E9D8}"/>
              </a:ext>
            </a:extLst>
          </p:cNvPr>
          <p:cNvGraphicFramePr>
            <a:graphicFrameLocks noGrp="1"/>
          </p:cNvGraphicFramePr>
          <p:nvPr>
            <p:extLst>
              <p:ext uri="{D42A27DB-BD31-4B8C-83A1-F6EECF244321}">
                <p14:modId xmlns:p14="http://schemas.microsoft.com/office/powerpoint/2010/main" val="631514759"/>
              </p:ext>
            </p:extLst>
          </p:nvPr>
        </p:nvGraphicFramePr>
        <p:xfrm>
          <a:off x="800100" y="2174646"/>
          <a:ext cx="5184590" cy="1828800"/>
        </p:xfrm>
        <a:graphic>
          <a:graphicData uri="http://schemas.openxmlformats.org/drawingml/2006/table">
            <a:tbl>
              <a:tblPr firstRow="1" bandRow="1">
                <a:tableStyleId>{69CF1AB2-1976-4502-BF36-3FF5EA218861}</a:tableStyleId>
              </a:tblPr>
              <a:tblGrid>
                <a:gridCol w="1036918">
                  <a:extLst>
                    <a:ext uri="{9D8B030D-6E8A-4147-A177-3AD203B41FA5}">
                      <a16:colId xmlns:a16="http://schemas.microsoft.com/office/drawing/2014/main" val="3834093890"/>
                    </a:ext>
                  </a:extLst>
                </a:gridCol>
                <a:gridCol w="1036918">
                  <a:extLst>
                    <a:ext uri="{9D8B030D-6E8A-4147-A177-3AD203B41FA5}">
                      <a16:colId xmlns:a16="http://schemas.microsoft.com/office/drawing/2014/main" val="1576245209"/>
                    </a:ext>
                  </a:extLst>
                </a:gridCol>
                <a:gridCol w="1036918">
                  <a:extLst>
                    <a:ext uri="{9D8B030D-6E8A-4147-A177-3AD203B41FA5}">
                      <a16:colId xmlns:a16="http://schemas.microsoft.com/office/drawing/2014/main" val="4185649975"/>
                    </a:ext>
                  </a:extLst>
                </a:gridCol>
                <a:gridCol w="1036918">
                  <a:extLst>
                    <a:ext uri="{9D8B030D-6E8A-4147-A177-3AD203B41FA5}">
                      <a16:colId xmlns:a16="http://schemas.microsoft.com/office/drawing/2014/main" val="1602041793"/>
                    </a:ext>
                  </a:extLst>
                </a:gridCol>
                <a:gridCol w="1036918">
                  <a:extLst>
                    <a:ext uri="{9D8B030D-6E8A-4147-A177-3AD203B41FA5}">
                      <a16:colId xmlns:a16="http://schemas.microsoft.com/office/drawing/2014/main" val="4070036071"/>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1/6</a:t>
                      </a:r>
                    </a:p>
                  </a:txBody>
                  <a:tcPr/>
                </a:tc>
                <a:tc>
                  <a:txBody>
                    <a:bodyPr/>
                    <a:lstStyle/>
                    <a:p>
                      <a:r>
                        <a:rPr lang="es-ES_tradnl" sz="1400" dirty="0"/>
                        <a:t>1/2</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1/2</a:t>
                      </a:r>
                    </a:p>
                  </a:txBody>
                  <a:tcPr/>
                </a:tc>
                <a:tc>
                  <a:txBody>
                    <a:bodyPr/>
                    <a:lstStyle/>
                    <a:p>
                      <a:r>
                        <a:rPr lang="es-ES_tradnl" sz="1400" dirty="0"/>
                        <a:t>1/4</a:t>
                      </a:r>
                    </a:p>
                  </a:txBody>
                  <a:tcPr/>
                </a:tc>
                <a:tc>
                  <a:txBody>
                    <a:bodyPr/>
                    <a:lstStyle/>
                    <a:p>
                      <a:r>
                        <a:rPr lang="es-ES_tradnl" sz="1400" dirty="0"/>
                        <a:t>2/5</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1/3</a:t>
                      </a:r>
                    </a:p>
                  </a:txBody>
                  <a:tcPr/>
                </a:tc>
                <a:tc>
                  <a:txBody>
                    <a:bodyPr/>
                    <a:lstStyle/>
                    <a:p>
                      <a:r>
                        <a:rPr lang="es-ES_tradnl" sz="1400" dirty="0"/>
                        <a:t>1/4</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63595187"/>
                  </a:ext>
                </a:extLst>
              </a:tr>
              <a:tr h="0">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3/5</a:t>
                      </a:r>
                    </a:p>
                  </a:txBody>
                  <a:tcPr>
                    <a:solidFill>
                      <a:schemeClr val="bg2"/>
                    </a:solidFill>
                  </a:tcPr>
                </a:tc>
                <a:tc>
                  <a:txBody>
                    <a:bodyPr/>
                    <a:lstStyle/>
                    <a:p>
                      <a:r>
                        <a:rPr lang="es-ES_tradnl" sz="1400" dirty="0"/>
                        <a:t>2/5</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491576964"/>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C64C01-A2CF-0310-C3A9-066869A39B3B}"/>
                  </a:ext>
                </a:extLst>
              </p:cNvPr>
              <p:cNvSpPr txBox="1"/>
              <p:nvPr/>
            </p:nvSpPr>
            <p:spPr>
              <a:xfrm>
                <a:off x="6597205" y="1996398"/>
                <a:ext cx="3401893"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𝐴𝑝𝑟𝑜𝑏𝑜</m:t>
                        </m:r>
                      </m:e>
                    </m:d>
                  </m:oMath>
                </a14:m>
                <a:r>
                  <a:rPr lang="es-ES_tradnl" dirty="0"/>
                  <a:t> = 3/5 = 0.6</a:t>
                </a:r>
              </a:p>
            </p:txBody>
          </p:sp>
        </mc:Choice>
        <mc:Fallback xmlns="">
          <p:sp>
            <p:nvSpPr>
              <p:cNvPr id="4" name="TextBox 3">
                <a:extLst>
                  <a:ext uri="{FF2B5EF4-FFF2-40B4-BE49-F238E27FC236}">
                    <a16:creationId xmlns:a16="http://schemas.microsoft.com/office/drawing/2014/main" id="{EEC64C01-A2CF-0310-C3A9-066869A39B3B}"/>
                  </a:ext>
                </a:extLst>
              </p:cNvPr>
              <p:cNvSpPr txBox="1">
                <a:spLocks noRot="1" noChangeAspect="1" noMove="1" noResize="1" noEditPoints="1" noAdjustHandles="1" noChangeArrowheads="1" noChangeShapeType="1" noTextEdit="1"/>
              </p:cNvSpPr>
              <p:nvPr/>
            </p:nvSpPr>
            <p:spPr>
              <a:xfrm>
                <a:off x="6597205" y="1996398"/>
                <a:ext cx="3401893" cy="369332"/>
              </a:xfrm>
              <a:prstGeom prst="rect">
                <a:avLst/>
              </a:prstGeom>
              <a:blipFill>
                <a:blip r:embed="rId3"/>
                <a:stretch>
                  <a:fillRect t="-3226" b="-19355"/>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1382C2-5B0B-C157-FC63-1557B5E89C89}"/>
                  </a:ext>
                </a:extLst>
              </p:cNvPr>
              <p:cNvSpPr txBox="1"/>
              <p:nvPr/>
            </p:nvSpPr>
            <p:spPr>
              <a:xfrm>
                <a:off x="6608524" y="2727281"/>
                <a:ext cx="5043945"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𝐵𝑎𝑗𝑜</m:t>
                        </m:r>
                        <m:r>
                          <a:rPr lang="en-US" b="0" i="1" smtClean="0">
                            <a:latin typeface="Cambria Math" panose="02040503050406030204" pitchFamily="18" charset="0"/>
                          </a:rPr>
                          <m:t> </m:t>
                        </m:r>
                        <m:r>
                          <a:rPr lang="en-US" b="0" i="1" smtClean="0">
                            <a:latin typeface="Cambria Math" panose="02040503050406030204" pitchFamily="18" charset="0"/>
                          </a:rPr>
                          <m:t>𝑡𝑖𝑒𝑚𝑝𝑜</m:t>
                        </m:r>
                        <m:r>
                          <a:rPr lang="en-US" b="0" i="1" smtClean="0">
                            <a:latin typeface="Cambria Math" panose="02040503050406030204" pitchFamily="18" charset="0"/>
                          </a:rPr>
                          <m:t> </m:t>
                        </m:r>
                        <m:r>
                          <a:rPr lang="en-US" b="0" i="1" smtClean="0">
                            <a:latin typeface="Cambria Math" panose="02040503050406030204" pitchFamily="18" charset="0"/>
                          </a:rPr>
                          <m:t>𝑑𝑒</m:t>
                        </m:r>
                        <m:r>
                          <a:rPr lang="en-US" b="0" i="1" smtClean="0">
                            <a:latin typeface="Cambria Math" panose="02040503050406030204" pitchFamily="18" charset="0"/>
                          </a:rPr>
                          <m:t> </m:t>
                        </m:r>
                        <m:r>
                          <a:rPr lang="en-US" b="0" i="1" smtClean="0">
                            <a:latin typeface="Cambria Math" panose="02040503050406030204" pitchFamily="18" charset="0"/>
                          </a:rPr>
                          <m:t>𝑒𝑠𝑡𝑢𝑑𝑖𝑜</m:t>
                        </m:r>
                      </m:e>
                    </m:d>
                  </m:oMath>
                </a14:m>
                <a:r>
                  <a:rPr lang="es-ES_tradnl" dirty="0"/>
                  <a:t> = 3/10 = 0.3</a:t>
                </a:r>
              </a:p>
            </p:txBody>
          </p:sp>
        </mc:Choice>
        <mc:Fallback xmlns="">
          <p:sp>
            <p:nvSpPr>
              <p:cNvPr id="10" name="TextBox 9">
                <a:extLst>
                  <a:ext uri="{FF2B5EF4-FFF2-40B4-BE49-F238E27FC236}">
                    <a16:creationId xmlns:a16="http://schemas.microsoft.com/office/drawing/2014/main" id="{2B1382C2-5B0B-C157-FC63-1557B5E89C89}"/>
                  </a:ext>
                </a:extLst>
              </p:cNvPr>
              <p:cNvSpPr txBox="1">
                <a:spLocks noRot="1" noChangeAspect="1" noMove="1" noResize="1" noEditPoints="1" noAdjustHandles="1" noChangeArrowheads="1" noChangeShapeType="1" noTextEdit="1"/>
              </p:cNvSpPr>
              <p:nvPr/>
            </p:nvSpPr>
            <p:spPr>
              <a:xfrm>
                <a:off x="6608524" y="2727281"/>
                <a:ext cx="5043945" cy="369332"/>
              </a:xfrm>
              <a:prstGeom prst="rect">
                <a:avLst/>
              </a:prstGeom>
              <a:blipFill>
                <a:blip r:embed="rId4"/>
                <a:stretch>
                  <a:fillRect t="-6667" b="-2333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5F313E-31A8-773D-984F-F4880AFDA185}"/>
                  </a:ext>
                </a:extLst>
              </p:cNvPr>
              <p:cNvSpPr txBox="1"/>
              <p:nvPr/>
            </p:nvSpPr>
            <p:spPr>
              <a:xfrm>
                <a:off x="6608524" y="3173221"/>
                <a:ext cx="4210192"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b="0" i="1" smtClean="0">
                            <a:latin typeface="Cambria Math" panose="02040503050406030204" pitchFamily="18" charset="0"/>
                          </a:rPr>
                          <m:t>𝐴𝑝𝑟𝑜𝑏𝑜</m:t>
                        </m:r>
                      </m:e>
                    </m:d>
                  </m:oMath>
                </a14:m>
                <a:r>
                  <a:rPr lang="es-ES_tradnl" dirty="0"/>
                  <a:t> = 1/6 = 0.17</a:t>
                </a:r>
              </a:p>
            </p:txBody>
          </p:sp>
        </mc:Choice>
        <mc:Fallback xmlns="">
          <p:sp>
            <p:nvSpPr>
              <p:cNvPr id="11" name="TextBox 10">
                <a:extLst>
                  <a:ext uri="{FF2B5EF4-FFF2-40B4-BE49-F238E27FC236}">
                    <a16:creationId xmlns:a16="http://schemas.microsoft.com/office/drawing/2014/main" id="{885F313E-31A8-773D-984F-F4880AFDA185}"/>
                  </a:ext>
                </a:extLst>
              </p:cNvPr>
              <p:cNvSpPr txBox="1">
                <a:spLocks noRot="1" noChangeAspect="1" noMove="1" noResize="1" noEditPoints="1" noAdjustHandles="1" noChangeArrowheads="1" noChangeShapeType="1" noTextEdit="1"/>
              </p:cNvSpPr>
              <p:nvPr/>
            </p:nvSpPr>
            <p:spPr>
              <a:xfrm>
                <a:off x="6608524" y="3173221"/>
                <a:ext cx="4210192" cy="369332"/>
              </a:xfrm>
              <a:prstGeom prst="rect">
                <a:avLst/>
              </a:prstGeom>
              <a:blipFill>
                <a:blip r:embed="rId5"/>
                <a:stretch>
                  <a:fillRect t="-10345" b="-24138"/>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A5DAD6F-8342-6D78-9DA9-3A397BB33ADF}"/>
                  </a:ext>
                </a:extLst>
              </p:cNvPr>
              <p:cNvSpPr txBox="1"/>
              <p:nvPr/>
            </p:nvSpPr>
            <p:spPr>
              <a:xfrm>
                <a:off x="6608524" y="3619161"/>
                <a:ext cx="4561249"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b="0" i="1" smtClean="0">
                            <a:latin typeface="Cambria Math" panose="02040503050406030204" pitchFamily="18" charset="0"/>
                          </a:rPr>
                          <m:t>𝐷𝑒𝑠𝑎𝑝𝑟𝑜𝑏𝑜</m:t>
                        </m:r>
                      </m:e>
                    </m:d>
                  </m:oMath>
                </a14:m>
                <a:r>
                  <a:rPr lang="es-ES_tradnl" dirty="0"/>
                  <a:t> = 1/2 = 0.5</a:t>
                </a:r>
              </a:p>
            </p:txBody>
          </p:sp>
        </mc:Choice>
        <mc:Fallback xmlns="">
          <p:sp>
            <p:nvSpPr>
              <p:cNvPr id="12" name="TextBox 11">
                <a:extLst>
                  <a:ext uri="{FF2B5EF4-FFF2-40B4-BE49-F238E27FC236}">
                    <a16:creationId xmlns:a16="http://schemas.microsoft.com/office/drawing/2014/main" id="{FA5DAD6F-8342-6D78-9DA9-3A397BB33ADF}"/>
                  </a:ext>
                </a:extLst>
              </p:cNvPr>
              <p:cNvSpPr txBox="1">
                <a:spLocks noRot="1" noChangeAspect="1" noMove="1" noResize="1" noEditPoints="1" noAdjustHandles="1" noChangeArrowheads="1" noChangeShapeType="1" noTextEdit="1"/>
              </p:cNvSpPr>
              <p:nvPr/>
            </p:nvSpPr>
            <p:spPr>
              <a:xfrm>
                <a:off x="6608524" y="3619161"/>
                <a:ext cx="4561249" cy="369332"/>
              </a:xfrm>
              <a:prstGeom prst="rect">
                <a:avLst/>
              </a:prstGeom>
              <a:blipFill>
                <a:blip r:embed="rId6"/>
                <a:stretch>
                  <a:fillRect t="-10345" b="-24138"/>
                </a:stretch>
              </a:blipFill>
            </p:spPr>
            <p:txBody>
              <a:bodyPr/>
              <a:lstStyle/>
              <a:p>
                <a:r>
                  <a:rPr lang="es-ES_tradnl">
                    <a:noFill/>
                  </a:rPr>
                  <a:t> </a:t>
                </a:r>
              </a:p>
            </p:txBody>
          </p:sp>
        </mc:Fallback>
      </mc:AlternateContent>
      <p:sp>
        <p:nvSpPr>
          <p:cNvPr id="13" name="TextBox 12">
            <a:extLst>
              <a:ext uri="{FF2B5EF4-FFF2-40B4-BE49-F238E27FC236}">
                <a16:creationId xmlns:a16="http://schemas.microsoft.com/office/drawing/2014/main" id="{DAA75C66-0365-0D7E-27FA-1FAE20503727}"/>
              </a:ext>
            </a:extLst>
          </p:cNvPr>
          <p:cNvSpPr txBox="1"/>
          <p:nvPr/>
        </p:nvSpPr>
        <p:spPr>
          <a:xfrm>
            <a:off x="800100" y="4151165"/>
            <a:ext cx="3078920" cy="338554"/>
          </a:xfrm>
          <a:prstGeom prst="rect">
            <a:avLst/>
          </a:prstGeom>
          <a:noFill/>
        </p:spPr>
        <p:txBody>
          <a:bodyPr wrap="none" rtlCol="0">
            <a:spAutoFit/>
          </a:bodyPr>
          <a:lstStyle/>
          <a:p>
            <a:r>
              <a:rPr lang="es-ES_tradnl" sz="1600" dirty="0"/>
              <a:t>Apliquemos el teorema de Bayes: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3819E55-E4E5-8797-147D-251D44BA450A}"/>
                  </a:ext>
                </a:extLst>
              </p:cNvPr>
              <p:cNvSpPr txBox="1"/>
              <p:nvPr/>
            </p:nvSpPr>
            <p:spPr>
              <a:xfrm>
                <a:off x="1281018" y="4502303"/>
                <a:ext cx="9618274" cy="679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𝐸</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𝐴𝑝𝑟𝑜𝑏𝑜</m:t>
                          </m:r>
                          <m:r>
                            <a:rPr lang="en-US" i="1">
                              <a:latin typeface="Cambria Math" panose="02040503050406030204" pitchFamily="18" charset="0"/>
                            </a:rPr>
                            <m:t>|</m:t>
                          </m:r>
                          <m:r>
                            <a:rPr lang="en-US" b="0" i="1" smtClean="0">
                              <a:latin typeface="Cambria Math" panose="02040503050406030204" pitchFamily="18" charset="0"/>
                            </a:rPr>
                            <m:t>𝐵𝑎𝑗𝑜</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e>
                              <m:r>
                                <a:rPr lang="en-US" b="0" i="1" smtClean="0">
                                  <a:latin typeface="Cambria Math" panose="02040503050406030204" pitchFamily="18" charset="0"/>
                                </a:rPr>
                                <m:t>𝐻</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i="1">
                                  <a:latin typeface="Cambria Math" panose="02040503050406030204" pitchFamily="18" charset="0"/>
                                </a:rPr>
                                <m:t>𝐴𝑝𝑟𝑜𝑏𝑜</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𝐴𝑝𝑟𝑜𝑏𝑜</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 </m:t>
                              </m:r>
                              <m:r>
                                <a:rPr lang="en-US" i="1">
                                  <a:latin typeface="Cambria Math" panose="02040503050406030204" pitchFamily="18" charset="0"/>
                                </a:rPr>
                                <m:t>𝑡𝑖𝑒𝑚𝑝𝑜</m:t>
                              </m:r>
                              <m:r>
                                <a:rPr lang="en-US" i="1">
                                  <a:latin typeface="Cambria Math" panose="02040503050406030204" pitchFamily="18" charset="0"/>
                                </a:rPr>
                                <m:t> </m:t>
                              </m:r>
                              <m:r>
                                <a:rPr lang="en-US" i="1">
                                  <a:latin typeface="Cambria Math" panose="02040503050406030204" pitchFamily="18" charset="0"/>
                                </a:rPr>
                                <m:t>𝑑𝑒</m:t>
                              </m:r>
                              <m:r>
                                <a:rPr lang="en-US" i="1">
                                  <a:latin typeface="Cambria Math" panose="02040503050406030204" pitchFamily="18" charset="0"/>
                                </a:rPr>
                                <m:t> </m:t>
                              </m:r>
                              <m:r>
                                <a:rPr lang="en-US" i="1">
                                  <a:latin typeface="Cambria Math" panose="02040503050406030204" pitchFamily="18" charset="0"/>
                                </a:rPr>
                                <m:t>𝑒𝑠𝑡𝑢𝑑𝑖𝑜</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0.17 ∗0.6</m:t>
                          </m:r>
                        </m:num>
                        <m:den>
                          <m:r>
                            <a:rPr lang="en-US" b="0" i="1" smtClean="0">
                              <a:latin typeface="Cambria Math" panose="02040503050406030204" pitchFamily="18" charset="0"/>
                            </a:rPr>
                            <m:t>0.3</m:t>
                          </m:r>
                        </m:den>
                      </m:f>
                      <m:r>
                        <a:rPr lang="en-US" b="0" i="1" smtClean="0">
                          <a:latin typeface="Cambria Math" panose="02040503050406030204" pitchFamily="18" charset="0"/>
                        </a:rPr>
                        <m:t>=0.34</m:t>
                      </m:r>
                    </m:oMath>
                  </m:oMathPara>
                </a14:m>
                <a:endParaRPr lang="es-ES_tradnl" dirty="0"/>
              </a:p>
            </p:txBody>
          </p:sp>
        </mc:Choice>
        <mc:Fallback xmlns="">
          <p:sp>
            <p:nvSpPr>
              <p:cNvPr id="15" name="TextBox 14">
                <a:extLst>
                  <a:ext uri="{FF2B5EF4-FFF2-40B4-BE49-F238E27FC236}">
                    <a16:creationId xmlns:a16="http://schemas.microsoft.com/office/drawing/2014/main" id="{43819E55-E4E5-8797-147D-251D44BA450A}"/>
                  </a:ext>
                </a:extLst>
              </p:cNvPr>
              <p:cNvSpPr txBox="1">
                <a:spLocks noRot="1" noChangeAspect="1" noMove="1" noResize="1" noEditPoints="1" noAdjustHandles="1" noChangeArrowheads="1" noChangeShapeType="1" noTextEdit="1"/>
              </p:cNvSpPr>
              <p:nvPr/>
            </p:nvSpPr>
            <p:spPr>
              <a:xfrm>
                <a:off x="1281018" y="4502303"/>
                <a:ext cx="9618274" cy="679032"/>
              </a:xfrm>
              <a:prstGeom prst="rect">
                <a:avLst/>
              </a:prstGeom>
              <a:blipFill>
                <a:blip r:embed="rId7"/>
                <a:stretch>
                  <a:fillRect b="-909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F73D2E1-5FC8-0366-7985-4A6A53BD65A6}"/>
                  </a:ext>
                </a:extLst>
              </p:cNvPr>
              <p:cNvSpPr txBox="1"/>
              <p:nvPr/>
            </p:nvSpPr>
            <p:spPr>
              <a:xfrm>
                <a:off x="6608524" y="2361840"/>
                <a:ext cx="3768083"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𝐷𝑒𝑠𝑎𝑝𝑟𝑜𝑏𝑜</m:t>
                        </m:r>
                      </m:e>
                    </m:d>
                  </m:oMath>
                </a14:m>
                <a:r>
                  <a:rPr lang="es-ES_tradnl" dirty="0"/>
                  <a:t> = 2/5 = 0.4</a:t>
                </a:r>
              </a:p>
            </p:txBody>
          </p:sp>
        </mc:Choice>
        <mc:Fallback xmlns="">
          <p:sp>
            <p:nvSpPr>
              <p:cNvPr id="18" name="TextBox 17">
                <a:extLst>
                  <a:ext uri="{FF2B5EF4-FFF2-40B4-BE49-F238E27FC236}">
                    <a16:creationId xmlns:a16="http://schemas.microsoft.com/office/drawing/2014/main" id="{4F73D2E1-5FC8-0366-7985-4A6A53BD65A6}"/>
                  </a:ext>
                </a:extLst>
              </p:cNvPr>
              <p:cNvSpPr txBox="1">
                <a:spLocks noRot="1" noChangeAspect="1" noMove="1" noResize="1" noEditPoints="1" noAdjustHandles="1" noChangeArrowheads="1" noChangeShapeType="1" noTextEdit="1"/>
              </p:cNvSpPr>
              <p:nvPr/>
            </p:nvSpPr>
            <p:spPr>
              <a:xfrm>
                <a:off x="6608524" y="2361840"/>
                <a:ext cx="3768083" cy="369332"/>
              </a:xfrm>
              <a:prstGeom prst="rect">
                <a:avLst/>
              </a:prstGeom>
              <a:blipFill>
                <a:blip r:embed="rId8"/>
                <a:stretch>
                  <a:fillRect t="-6452" r="-673" b="-19355"/>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6DBB343-4377-14EE-AC7A-D8C01ECC53B9}"/>
                  </a:ext>
                </a:extLst>
              </p:cNvPr>
              <p:cNvSpPr txBox="1"/>
              <p:nvPr/>
            </p:nvSpPr>
            <p:spPr>
              <a:xfrm>
                <a:off x="629964" y="5287759"/>
                <a:ext cx="11022505" cy="679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𝐸</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𝐷𝑒𝑠𝑎𝑝𝑟𝑜𝑏𝑜</m:t>
                          </m:r>
                          <m:r>
                            <a:rPr lang="en-US" i="1">
                              <a:latin typeface="Cambria Math" panose="02040503050406030204" pitchFamily="18" charset="0"/>
                            </a:rPr>
                            <m:t>|</m:t>
                          </m:r>
                          <m:r>
                            <a:rPr lang="en-US" b="0" i="1" smtClean="0">
                              <a:latin typeface="Cambria Math" panose="02040503050406030204" pitchFamily="18" charset="0"/>
                            </a:rPr>
                            <m:t>𝐵𝑎𝑗𝑜</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e>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i="1">
                                  <a:latin typeface="Cambria Math" panose="02040503050406030204" pitchFamily="18" charset="0"/>
                                </a:rPr>
                                <m:t>𝐷𝑒𝑠𝑎𝑝𝑟𝑜𝑏𝑜</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𝐷𝑒𝑠𝑎𝑝𝑟𝑜𝑏𝑜</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 </m:t>
                              </m:r>
                              <m:r>
                                <a:rPr lang="en-US" i="1">
                                  <a:latin typeface="Cambria Math" panose="02040503050406030204" pitchFamily="18" charset="0"/>
                                </a:rPr>
                                <m:t>𝑡𝑖𝑒𝑚𝑝𝑜</m:t>
                              </m:r>
                              <m:r>
                                <a:rPr lang="en-US" i="1">
                                  <a:latin typeface="Cambria Math" panose="02040503050406030204" pitchFamily="18" charset="0"/>
                                </a:rPr>
                                <m:t> </m:t>
                              </m:r>
                              <m:r>
                                <a:rPr lang="en-US" i="1">
                                  <a:latin typeface="Cambria Math" panose="02040503050406030204" pitchFamily="18" charset="0"/>
                                </a:rPr>
                                <m:t>𝑑𝑒</m:t>
                              </m:r>
                              <m:r>
                                <a:rPr lang="en-US" i="1">
                                  <a:latin typeface="Cambria Math" panose="02040503050406030204" pitchFamily="18" charset="0"/>
                                </a:rPr>
                                <m:t> </m:t>
                              </m:r>
                              <m:r>
                                <a:rPr lang="en-US" i="1">
                                  <a:latin typeface="Cambria Math" panose="02040503050406030204" pitchFamily="18" charset="0"/>
                                </a:rPr>
                                <m:t>𝑒𝑠𝑡𝑢𝑑𝑖𝑜</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0.5 ∗0.4</m:t>
                          </m:r>
                        </m:num>
                        <m:den>
                          <m:r>
                            <a:rPr lang="en-US" b="0" i="1" smtClean="0">
                              <a:latin typeface="Cambria Math" panose="02040503050406030204" pitchFamily="18" charset="0"/>
                            </a:rPr>
                            <m:t>0.3</m:t>
                          </m:r>
                        </m:den>
                      </m:f>
                      <m:r>
                        <a:rPr lang="en-US" b="0" i="1" smtClean="0">
                          <a:latin typeface="Cambria Math" panose="02040503050406030204" pitchFamily="18" charset="0"/>
                        </a:rPr>
                        <m:t>=0.67</m:t>
                      </m:r>
                    </m:oMath>
                  </m:oMathPara>
                </a14:m>
                <a:endParaRPr lang="es-ES_tradnl" dirty="0"/>
              </a:p>
            </p:txBody>
          </p:sp>
        </mc:Choice>
        <mc:Fallback xmlns="">
          <p:sp>
            <p:nvSpPr>
              <p:cNvPr id="19" name="TextBox 18">
                <a:extLst>
                  <a:ext uri="{FF2B5EF4-FFF2-40B4-BE49-F238E27FC236}">
                    <a16:creationId xmlns:a16="http://schemas.microsoft.com/office/drawing/2014/main" id="{E6DBB343-4377-14EE-AC7A-D8C01ECC53B9}"/>
                  </a:ext>
                </a:extLst>
              </p:cNvPr>
              <p:cNvSpPr txBox="1">
                <a:spLocks noRot="1" noChangeAspect="1" noMove="1" noResize="1" noEditPoints="1" noAdjustHandles="1" noChangeArrowheads="1" noChangeShapeType="1" noTextEdit="1"/>
              </p:cNvSpPr>
              <p:nvPr/>
            </p:nvSpPr>
            <p:spPr>
              <a:xfrm>
                <a:off x="629964" y="5287759"/>
                <a:ext cx="11022505" cy="679032"/>
              </a:xfrm>
              <a:prstGeom prst="rect">
                <a:avLst/>
              </a:prstGeom>
              <a:blipFill>
                <a:blip r:embed="rId9"/>
                <a:stretch>
                  <a:fillRect b="-11111"/>
                </a:stretch>
              </a:blipFill>
            </p:spPr>
            <p:txBody>
              <a:bodyPr/>
              <a:lstStyle/>
              <a:p>
                <a:r>
                  <a:rPr lang="es-ES_tradnl">
                    <a:noFill/>
                  </a:rPr>
                  <a:t> </a:t>
                </a:r>
              </a:p>
            </p:txBody>
          </p:sp>
        </mc:Fallback>
      </mc:AlternateContent>
    </p:spTree>
    <p:extLst>
      <p:ext uri="{BB962C8B-B14F-4D97-AF65-F5344CB8AC3E}">
        <p14:creationId xmlns:p14="http://schemas.microsoft.com/office/powerpoint/2010/main" val="792453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45D59-96F7-D3B4-EE05-AF16AA7C05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D6B876-7AE1-61A5-05A6-DD187496129F}"/>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B3769A27-40A5-D5BA-B6F8-90D5E768ECBF}"/>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7" name="Table 6">
            <a:extLst>
              <a:ext uri="{FF2B5EF4-FFF2-40B4-BE49-F238E27FC236}">
                <a16:creationId xmlns:a16="http://schemas.microsoft.com/office/drawing/2014/main" id="{B045050B-F6E9-1913-8D81-FF24027FDC6A}"/>
              </a:ext>
            </a:extLst>
          </p:cNvPr>
          <p:cNvGraphicFramePr>
            <a:graphicFrameLocks noGrp="1"/>
          </p:cNvGraphicFramePr>
          <p:nvPr/>
        </p:nvGraphicFramePr>
        <p:xfrm>
          <a:off x="800100" y="2174646"/>
          <a:ext cx="5184590" cy="1828800"/>
        </p:xfrm>
        <a:graphic>
          <a:graphicData uri="http://schemas.openxmlformats.org/drawingml/2006/table">
            <a:tbl>
              <a:tblPr firstRow="1" bandRow="1">
                <a:tableStyleId>{69CF1AB2-1976-4502-BF36-3FF5EA218861}</a:tableStyleId>
              </a:tblPr>
              <a:tblGrid>
                <a:gridCol w="1036918">
                  <a:extLst>
                    <a:ext uri="{9D8B030D-6E8A-4147-A177-3AD203B41FA5}">
                      <a16:colId xmlns:a16="http://schemas.microsoft.com/office/drawing/2014/main" val="3834093890"/>
                    </a:ext>
                  </a:extLst>
                </a:gridCol>
                <a:gridCol w="1036918">
                  <a:extLst>
                    <a:ext uri="{9D8B030D-6E8A-4147-A177-3AD203B41FA5}">
                      <a16:colId xmlns:a16="http://schemas.microsoft.com/office/drawing/2014/main" val="1576245209"/>
                    </a:ext>
                  </a:extLst>
                </a:gridCol>
                <a:gridCol w="1036918">
                  <a:extLst>
                    <a:ext uri="{9D8B030D-6E8A-4147-A177-3AD203B41FA5}">
                      <a16:colId xmlns:a16="http://schemas.microsoft.com/office/drawing/2014/main" val="4185649975"/>
                    </a:ext>
                  </a:extLst>
                </a:gridCol>
                <a:gridCol w="1036918">
                  <a:extLst>
                    <a:ext uri="{9D8B030D-6E8A-4147-A177-3AD203B41FA5}">
                      <a16:colId xmlns:a16="http://schemas.microsoft.com/office/drawing/2014/main" val="1602041793"/>
                    </a:ext>
                  </a:extLst>
                </a:gridCol>
                <a:gridCol w="1036918">
                  <a:extLst>
                    <a:ext uri="{9D8B030D-6E8A-4147-A177-3AD203B41FA5}">
                      <a16:colId xmlns:a16="http://schemas.microsoft.com/office/drawing/2014/main" val="4070036071"/>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1/6</a:t>
                      </a:r>
                    </a:p>
                  </a:txBody>
                  <a:tcPr/>
                </a:tc>
                <a:tc>
                  <a:txBody>
                    <a:bodyPr/>
                    <a:lstStyle/>
                    <a:p>
                      <a:r>
                        <a:rPr lang="es-ES_tradnl" sz="1400" dirty="0"/>
                        <a:t>1/2</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1/2</a:t>
                      </a:r>
                    </a:p>
                  </a:txBody>
                  <a:tcPr/>
                </a:tc>
                <a:tc>
                  <a:txBody>
                    <a:bodyPr/>
                    <a:lstStyle/>
                    <a:p>
                      <a:r>
                        <a:rPr lang="es-ES_tradnl" sz="1400" dirty="0"/>
                        <a:t>1/4</a:t>
                      </a:r>
                    </a:p>
                  </a:txBody>
                  <a:tcPr/>
                </a:tc>
                <a:tc>
                  <a:txBody>
                    <a:bodyPr/>
                    <a:lstStyle/>
                    <a:p>
                      <a:r>
                        <a:rPr lang="es-ES_tradnl" sz="1400" dirty="0"/>
                        <a:t>2/5</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1/3</a:t>
                      </a:r>
                    </a:p>
                  </a:txBody>
                  <a:tcPr/>
                </a:tc>
                <a:tc>
                  <a:txBody>
                    <a:bodyPr/>
                    <a:lstStyle/>
                    <a:p>
                      <a:r>
                        <a:rPr lang="es-ES_tradnl" sz="1400" dirty="0"/>
                        <a:t>1/4</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63595187"/>
                  </a:ext>
                </a:extLst>
              </a:tr>
              <a:tr h="0">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3/5</a:t>
                      </a:r>
                    </a:p>
                  </a:txBody>
                  <a:tcPr>
                    <a:solidFill>
                      <a:schemeClr val="bg2"/>
                    </a:solidFill>
                  </a:tcPr>
                </a:tc>
                <a:tc>
                  <a:txBody>
                    <a:bodyPr/>
                    <a:lstStyle/>
                    <a:p>
                      <a:r>
                        <a:rPr lang="es-ES_tradnl" sz="1400" dirty="0"/>
                        <a:t>2/5</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491576964"/>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5296A6-B18E-53D8-FC80-51E44B1D6373}"/>
                  </a:ext>
                </a:extLst>
              </p:cNvPr>
              <p:cNvSpPr txBox="1"/>
              <p:nvPr/>
            </p:nvSpPr>
            <p:spPr>
              <a:xfrm>
                <a:off x="6597205" y="1996398"/>
                <a:ext cx="3401893"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𝐴𝑝𝑟𝑜𝑏𝑜</m:t>
                        </m:r>
                      </m:e>
                    </m:d>
                  </m:oMath>
                </a14:m>
                <a:r>
                  <a:rPr lang="es-ES_tradnl" dirty="0"/>
                  <a:t> = 3/5 = 0.6</a:t>
                </a:r>
              </a:p>
            </p:txBody>
          </p:sp>
        </mc:Choice>
        <mc:Fallback xmlns="">
          <p:sp>
            <p:nvSpPr>
              <p:cNvPr id="4" name="TextBox 3">
                <a:extLst>
                  <a:ext uri="{FF2B5EF4-FFF2-40B4-BE49-F238E27FC236}">
                    <a16:creationId xmlns:a16="http://schemas.microsoft.com/office/drawing/2014/main" id="{3F5296A6-B18E-53D8-FC80-51E44B1D6373}"/>
                  </a:ext>
                </a:extLst>
              </p:cNvPr>
              <p:cNvSpPr txBox="1">
                <a:spLocks noRot="1" noChangeAspect="1" noMove="1" noResize="1" noEditPoints="1" noAdjustHandles="1" noChangeArrowheads="1" noChangeShapeType="1" noTextEdit="1"/>
              </p:cNvSpPr>
              <p:nvPr/>
            </p:nvSpPr>
            <p:spPr>
              <a:xfrm>
                <a:off x="6597205" y="1996398"/>
                <a:ext cx="3401893" cy="369332"/>
              </a:xfrm>
              <a:prstGeom prst="rect">
                <a:avLst/>
              </a:prstGeom>
              <a:blipFill>
                <a:blip r:embed="rId3"/>
                <a:stretch>
                  <a:fillRect t="-3226" b="-19355"/>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4A94959-524F-0B69-91A5-22A44AB51CA6}"/>
                  </a:ext>
                </a:extLst>
              </p:cNvPr>
              <p:cNvSpPr txBox="1"/>
              <p:nvPr/>
            </p:nvSpPr>
            <p:spPr>
              <a:xfrm>
                <a:off x="6608524" y="2727281"/>
                <a:ext cx="5043945"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𝐵𝑎𝑗𝑜</m:t>
                        </m:r>
                        <m:r>
                          <a:rPr lang="en-US" b="0" i="1" smtClean="0">
                            <a:latin typeface="Cambria Math" panose="02040503050406030204" pitchFamily="18" charset="0"/>
                          </a:rPr>
                          <m:t> </m:t>
                        </m:r>
                        <m:r>
                          <a:rPr lang="en-US" b="0" i="1" smtClean="0">
                            <a:latin typeface="Cambria Math" panose="02040503050406030204" pitchFamily="18" charset="0"/>
                          </a:rPr>
                          <m:t>𝑡𝑖𝑒𝑚𝑝𝑜</m:t>
                        </m:r>
                        <m:r>
                          <a:rPr lang="en-US" b="0" i="1" smtClean="0">
                            <a:latin typeface="Cambria Math" panose="02040503050406030204" pitchFamily="18" charset="0"/>
                          </a:rPr>
                          <m:t> </m:t>
                        </m:r>
                        <m:r>
                          <a:rPr lang="en-US" b="0" i="1" smtClean="0">
                            <a:latin typeface="Cambria Math" panose="02040503050406030204" pitchFamily="18" charset="0"/>
                          </a:rPr>
                          <m:t>𝑑𝑒</m:t>
                        </m:r>
                        <m:r>
                          <a:rPr lang="en-US" b="0" i="1" smtClean="0">
                            <a:latin typeface="Cambria Math" panose="02040503050406030204" pitchFamily="18" charset="0"/>
                          </a:rPr>
                          <m:t> </m:t>
                        </m:r>
                        <m:r>
                          <a:rPr lang="en-US" b="0" i="1" smtClean="0">
                            <a:latin typeface="Cambria Math" panose="02040503050406030204" pitchFamily="18" charset="0"/>
                          </a:rPr>
                          <m:t>𝑒𝑠𝑡𝑢𝑑𝑖𝑜</m:t>
                        </m:r>
                      </m:e>
                    </m:d>
                  </m:oMath>
                </a14:m>
                <a:r>
                  <a:rPr lang="es-ES_tradnl" dirty="0"/>
                  <a:t> = 3/10 = 0.3</a:t>
                </a:r>
              </a:p>
            </p:txBody>
          </p:sp>
        </mc:Choice>
        <mc:Fallback xmlns="">
          <p:sp>
            <p:nvSpPr>
              <p:cNvPr id="10" name="TextBox 9">
                <a:extLst>
                  <a:ext uri="{FF2B5EF4-FFF2-40B4-BE49-F238E27FC236}">
                    <a16:creationId xmlns:a16="http://schemas.microsoft.com/office/drawing/2014/main" id="{E4A94959-524F-0B69-91A5-22A44AB51CA6}"/>
                  </a:ext>
                </a:extLst>
              </p:cNvPr>
              <p:cNvSpPr txBox="1">
                <a:spLocks noRot="1" noChangeAspect="1" noMove="1" noResize="1" noEditPoints="1" noAdjustHandles="1" noChangeArrowheads="1" noChangeShapeType="1" noTextEdit="1"/>
              </p:cNvSpPr>
              <p:nvPr/>
            </p:nvSpPr>
            <p:spPr>
              <a:xfrm>
                <a:off x="6608524" y="2727281"/>
                <a:ext cx="5043945" cy="369332"/>
              </a:xfrm>
              <a:prstGeom prst="rect">
                <a:avLst/>
              </a:prstGeom>
              <a:blipFill>
                <a:blip r:embed="rId4"/>
                <a:stretch>
                  <a:fillRect t="-6667" b="-2333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8FB10F-04C1-FAC6-25EB-45BE45EC7EB9}"/>
                  </a:ext>
                </a:extLst>
              </p:cNvPr>
              <p:cNvSpPr txBox="1"/>
              <p:nvPr/>
            </p:nvSpPr>
            <p:spPr>
              <a:xfrm>
                <a:off x="6608524" y="3173221"/>
                <a:ext cx="4210192"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b="0" i="1" smtClean="0">
                            <a:latin typeface="Cambria Math" panose="02040503050406030204" pitchFamily="18" charset="0"/>
                          </a:rPr>
                          <m:t>𝐴𝑝𝑟𝑜𝑏𝑜</m:t>
                        </m:r>
                      </m:e>
                    </m:d>
                  </m:oMath>
                </a14:m>
                <a:r>
                  <a:rPr lang="es-ES_tradnl" dirty="0"/>
                  <a:t> = 1/6 = 0.17</a:t>
                </a:r>
              </a:p>
            </p:txBody>
          </p:sp>
        </mc:Choice>
        <mc:Fallback xmlns="">
          <p:sp>
            <p:nvSpPr>
              <p:cNvPr id="11" name="TextBox 10">
                <a:extLst>
                  <a:ext uri="{FF2B5EF4-FFF2-40B4-BE49-F238E27FC236}">
                    <a16:creationId xmlns:a16="http://schemas.microsoft.com/office/drawing/2014/main" id="{628FB10F-04C1-FAC6-25EB-45BE45EC7EB9}"/>
                  </a:ext>
                </a:extLst>
              </p:cNvPr>
              <p:cNvSpPr txBox="1">
                <a:spLocks noRot="1" noChangeAspect="1" noMove="1" noResize="1" noEditPoints="1" noAdjustHandles="1" noChangeArrowheads="1" noChangeShapeType="1" noTextEdit="1"/>
              </p:cNvSpPr>
              <p:nvPr/>
            </p:nvSpPr>
            <p:spPr>
              <a:xfrm>
                <a:off x="6608524" y="3173221"/>
                <a:ext cx="4210192" cy="369332"/>
              </a:xfrm>
              <a:prstGeom prst="rect">
                <a:avLst/>
              </a:prstGeom>
              <a:blipFill>
                <a:blip r:embed="rId5"/>
                <a:stretch>
                  <a:fillRect t="-10345" b="-24138"/>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166E22A-D2D5-1584-2719-DE3D572AE457}"/>
                  </a:ext>
                </a:extLst>
              </p:cNvPr>
              <p:cNvSpPr txBox="1"/>
              <p:nvPr/>
            </p:nvSpPr>
            <p:spPr>
              <a:xfrm>
                <a:off x="6608524" y="3619161"/>
                <a:ext cx="4561249"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b="0" i="1" smtClean="0">
                            <a:latin typeface="Cambria Math" panose="02040503050406030204" pitchFamily="18" charset="0"/>
                          </a:rPr>
                          <m:t>𝐷𝑒𝑠𝑎𝑝𝑟𝑜𝑏𝑜</m:t>
                        </m:r>
                      </m:e>
                    </m:d>
                  </m:oMath>
                </a14:m>
                <a:r>
                  <a:rPr lang="es-ES_tradnl" dirty="0"/>
                  <a:t> = 1/2 = 0.5</a:t>
                </a:r>
              </a:p>
            </p:txBody>
          </p:sp>
        </mc:Choice>
        <mc:Fallback xmlns="">
          <p:sp>
            <p:nvSpPr>
              <p:cNvPr id="12" name="TextBox 11">
                <a:extLst>
                  <a:ext uri="{FF2B5EF4-FFF2-40B4-BE49-F238E27FC236}">
                    <a16:creationId xmlns:a16="http://schemas.microsoft.com/office/drawing/2014/main" id="{2166E22A-D2D5-1584-2719-DE3D572AE457}"/>
                  </a:ext>
                </a:extLst>
              </p:cNvPr>
              <p:cNvSpPr txBox="1">
                <a:spLocks noRot="1" noChangeAspect="1" noMove="1" noResize="1" noEditPoints="1" noAdjustHandles="1" noChangeArrowheads="1" noChangeShapeType="1" noTextEdit="1"/>
              </p:cNvSpPr>
              <p:nvPr/>
            </p:nvSpPr>
            <p:spPr>
              <a:xfrm>
                <a:off x="6608524" y="3619161"/>
                <a:ext cx="4561249" cy="369332"/>
              </a:xfrm>
              <a:prstGeom prst="rect">
                <a:avLst/>
              </a:prstGeom>
              <a:blipFill>
                <a:blip r:embed="rId6"/>
                <a:stretch>
                  <a:fillRect t="-10345" b="-24138"/>
                </a:stretch>
              </a:blipFill>
            </p:spPr>
            <p:txBody>
              <a:bodyPr/>
              <a:lstStyle/>
              <a:p>
                <a:r>
                  <a:rPr lang="es-ES_tradnl">
                    <a:noFill/>
                  </a:rPr>
                  <a:t> </a:t>
                </a:r>
              </a:p>
            </p:txBody>
          </p:sp>
        </mc:Fallback>
      </mc:AlternateContent>
      <p:sp>
        <p:nvSpPr>
          <p:cNvPr id="13" name="TextBox 12">
            <a:extLst>
              <a:ext uri="{FF2B5EF4-FFF2-40B4-BE49-F238E27FC236}">
                <a16:creationId xmlns:a16="http://schemas.microsoft.com/office/drawing/2014/main" id="{C701AC63-B622-667E-7ED6-56B468060FEF}"/>
              </a:ext>
            </a:extLst>
          </p:cNvPr>
          <p:cNvSpPr txBox="1"/>
          <p:nvPr/>
        </p:nvSpPr>
        <p:spPr>
          <a:xfrm>
            <a:off x="800100" y="4151165"/>
            <a:ext cx="3078920" cy="338554"/>
          </a:xfrm>
          <a:prstGeom prst="rect">
            <a:avLst/>
          </a:prstGeom>
          <a:noFill/>
        </p:spPr>
        <p:txBody>
          <a:bodyPr wrap="none" rtlCol="0">
            <a:spAutoFit/>
          </a:bodyPr>
          <a:lstStyle/>
          <a:p>
            <a:r>
              <a:rPr lang="es-ES_tradnl" sz="1600" dirty="0"/>
              <a:t>Apliquemos el teorema de Bayes: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5E4B95-2E8C-3DEB-FD4B-5F76CFC866F6}"/>
                  </a:ext>
                </a:extLst>
              </p:cNvPr>
              <p:cNvSpPr txBox="1"/>
              <p:nvPr/>
            </p:nvSpPr>
            <p:spPr>
              <a:xfrm>
                <a:off x="1281018" y="4502303"/>
                <a:ext cx="9618274" cy="679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𝐸</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𝐴𝑝𝑟𝑜𝑏𝑜</m:t>
                          </m:r>
                          <m:r>
                            <a:rPr lang="en-US" i="1">
                              <a:latin typeface="Cambria Math" panose="02040503050406030204" pitchFamily="18" charset="0"/>
                            </a:rPr>
                            <m:t>|</m:t>
                          </m:r>
                          <m:r>
                            <a:rPr lang="en-US" b="0" i="1" smtClean="0">
                              <a:latin typeface="Cambria Math" panose="02040503050406030204" pitchFamily="18" charset="0"/>
                            </a:rPr>
                            <m:t>𝐵𝑎𝑗𝑜</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e>
                              <m:r>
                                <a:rPr lang="en-US" b="0" i="1" smtClean="0">
                                  <a:latin typeface="Cambria Math" panose="02040503050406030204" pitchFamily="18" charset="0"/>
                                </a:rPr>
                                <m:t>𝐻</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i="1">
                                  <a:latin typeface="Cambria Math" panose="02040503050406030204" pitchFamily="18" charset="0"/>
                                </a:rPr>
                                <m:t>𝐴𝑝𝑟𝑜𝑏𝑜</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𝐴𝑝𝑟𝑜𝑏𝑜</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 </m:t>
                              </m:r>
                              <m:r>
                                <a:rPr lang="en-US" i="1">
                                  <a:latin typeface="Cambria Math" panose="02040503050406030204" pitchFamily="18" charset="0"/>
                                </a:rPr>
                                <m:t>𝑡𝑖𝑒𝑚𝑝𝑜</m:t>
                              </m:r>
                              <m:r>
                                <a:rPr lang="en-US" i="1">
                                  <a:latin typeface="Cambria Math" panose="02040503050406030204" pitchFamily="18" charset="0"/>
                                </a:rPr>
                                <m:t> </m:t>
                              </m:r>
                              <m:r>
                                <a:rPr lang="en-US" i="1">
                                  <a:latin typeface="Cambria Math" panose="02040503050406030204" pitchFamily="18" charset="0"/>
                                </a:rPr>
                                <m:t>𝑑𝑒</m:t>
                              </m:r>
                              <m:r>
                                <a:rPr lang="en-US" i="1">
                                  <a:latin typeface="Cambria Math" panose="02040503050406030204" pitchFamily="18" charset="0"/>
                                </a:rPr>
                                <m:t> </m:t>
                              </m:r>
                              <m:r>
                                <a:rPr lang="en-US" i="1">
                                  <a:latin typeface="Cambria Math" panose="02040503050406030204" pitchFamily="18" charset="0"/>
                                </a:rPr>
                                <m:t>𝑒𝑠𝑡𝑢𝑑𝑖𝑜</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0.17 ∗0.6</m:t>
                          </m:r>
                        </m:num>
                        <m:den>
                          <m:r>
                            <a:rPr lang="en-US" b="0" i="1" smtClean="0">
                              <a:latin typeface="Cambria Math" panose="02040503050406030204" pitchFamily="18" charset="0"/>
                            </a:rPr>
                            <m:t>0.3</m:t>
                          </m:r>
                        </m:den>
                      </m:f>
                      <m:r>
                        <a:rPr lang="en-US" b="0" i="1" smtClean="0">
                          <a:latin typeface="Cambria Math" panose="02040503050406030204" pitchFamily="18" charset="0"/>
                        </a:rPr>
                        <m:t>=0.34</m:t>
                      </m:r>
                    </m:oMath>
                  </m:oMathPara>
                </a14:m>
                <a:endParaRPr lang="es-ES_tradnl" dirty="0"/>
              </a:p>
            </p:txBody>
          </p:sp>
        </mc:Choice>
        <mc:Fallback xmlns="">
          <p:sp>
            <p:nvSpPr>
              <p:cNvPr id="15" name="TextBox 14">
                <a:extLst>
                  <a:ext uri="{FF2B5EF4-FFF2-40B4-BE49-F238E27FC236}">
                    <a16:creationId xmlns:a16="http://schemas.microsoft.com/office/drawing/2014/main" id="{1C5E4B95-2E8C-3DEB-FD4B-5F76CFC866F6}"/>
                  </a:ext>
                </a:extLst>
              </p:cNvPr>
              <p:cNvSpPr txBox="1">
                <a:spLocks noRot="1" noChangeAspect="1" noMove="1" noResize="1" noEditPoints="1" noAdjustHandles="1" noChangeArrowheads="1" noChangeShapeType="1" noTextEdit="1"/>
              </p:cNvSpPr>
              <p:nvPr/>
            </p:nvSpPr>
            <p:spPr>
              <a:xfrm>
                <a:off x="1281018" y="4502303"/>
                <a:ext cx="9618274" cy="679032"/>
              </a:xfrm>
              <a:prstGeom prst="rect">
                <a:avLst/>
              </a:prstGeom>
              <a:blipFill>
                <a:blip r:embed="rId7"/>
                <a:stretch>
                  <a:fillRect b="-909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C4F2C02-22CF-94EF-A279-AAB7103A2D92}"/>
                  </a:ext>
                </a:extLst>
              </p:cNvPr>
              <p:cNvSpPr txBox="1"/>
              <p:nvPr/>
            </p:nvSpPr>
            <p:spPr>
              <a:xfrm>
                <a:off x="6608524" y="2361840"/>
                <a:ext cx="3768083"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𝐷𝑒𝑠𝑎𝑝𝑟𝑜𝑏𝑜</m:t>
                        </m:r>
                      </m:e>
                    </m:d>
                  </m:oMath>
                </a14:m>
                <a:r>
                  <a:rPr lang="es-ES_tradnl" dirty="0"/>
                  <a:t> = 2/5 = 0.4</a:t>
                </a:r>
              </a:p>
            </p:txBody>
          </p:sp>
        </mc:Choice>
        <mc:Fallback xmlns="">
          <p:sp>
            <p:nvSpPr>
              <p:cNvPr id="18" name="TextBox 17">
                <a:extLst>
                  <a:ext uri="{FF2B5EF4-FFF2-40B4-BE49-F238E27FC236}">
                    <a16:creationId xmlns:a16="http://schemas.microsoft.com/office/drawing/2014/main" id="{FC4F2C02-22CF-94EF-A279-AAB7103A2D92}"/>
                  </a:ext>
                </a:extLst>
              </p:cNvPr>
              <p:cNvSpPr txBox="1">
                <a:spLocks noRot="1" noChangeAspect="1" noMove="1" noResize="1" noEditPoints="1" noAdjustHandles="1" noChangeArrowheads="1" noChangeShapeType="1" noTextEdit="1"/>
              </p:cNvSpPr>
              <p:nvPr/>
            </p:nvSpPr>
            <p:spPr>
              <a:xfrm>
                <a:off x="6608524" y="2361840"/>
                <a:ext cx="3768083" cy="369332"/>
              </a:xfrm>
              <a:prstGeom prst="rect">
                <a:avLst/>
              </a:prstGeom>
              <a:blipFill>
                <a:blip r:embed="rId8"/>
                <a:stretch>
                  <a:fillRect t="-6452" r="-673" b="-19355"/>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B96103E-8F65-DDF0-7A5E-784F55CFC6EC}"/>
                  </a:ext>
                </a:extLst>
              </p:cNvPr>
              <p:cNvSpPr txBox="1"/>
              <p:nvPr/>
            </p:nvSpPr>
            <p:spPr>
              <a:xfrm>
                <a:off x="629964" y="5287759"/>
                <a:ext cx="11022505" cy="679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𝐸</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𝐷𝑒𝑠𝑎𝑝𝑟𝑜𝑏𝑜</m:t>
                          </m:r>
                          <m:r>
                            <a:rPr lang="en-US" i="1">
                              <a:latin typeface="Cambria Math" panose="02040503050406030204" pitchFamily="18" charset="0"/>
                            </a:rPr>
                            <m:t>|</m:t>
                          </m:r>
                          <m:r>
                            <a:rPr lang="en-US" b="0" i="1" smtClean="0">
                              <a:latin typeface="Cambria Math" panose="02040503050406030204" pitchFamily="18" charset="0"/>
                            </a:rPr>
                            <m:t>𝐵𝑎𝑗𝑜</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e>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i="1">
                                  <a:latin typeface="Cambria Math" panose="02040503050406030204" pitchFamily="18" charset="0"/>
                                </a:rPr>
                                <m:t>𝐷𝑒𝑠𝑎𝑝𝑟𝑜𝑏𝑜</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𝐷𝑒𝑠𝑎𝑝𝑟𝑜𝑏𝑜</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 </m:t>
                              </m:r>
                              <m:r>
                                <a:rPr lang="en-US" i="1">
                                  <a:latin typeface="Cambria Math" panose="02040503050406030204" pitchFamily="18" charset="0"/>
                                </a:rPr>
                                <m:t>𝑡𝑖𝑒𝑚𝑝𝑜</m:t>
                              </m:r>
                              <m:r>
                                <a:rPr lang="en-US" i="1">
                                  <a:latin typeface="Cambria Math" panose="02040503050406030204" pitchFamily="18" charset="0"/>
                                </a:rPr>
                                <m:t> </m:t>
                              </m:r>
                              <m:r>
                                <a:rPr lang="en-US" i="1">
                                  <a:latin typeface="Cambria Math" panose="02040503050406030204" pitchFamily="18" charset="0"/>
                                </a:rPr>
                                <m:t>𝑑𝑒</m:t>
                              </m:r>
                              <m:r>
                                <a:rPr lang="en-US" i="1">
                                  <a:latin typeface="Cambria Math" panose="02040503050406030204" pitchFamily="18" charset="0"/>
                                </a:rPr>
                                <m:t> </m:t>
                              </m:r>
                              <m:r>
                                <a:rPr lang="en-US" i="1">
                                  <a:latin typeface="Cambria Math" panose="02040503050406030204" pitchFamily="18" charset="0"/>
                                </a:rPr>
                                <m:t>𝑒𝑠𝑡𝑢𝑑𝑖𝑜</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0.5 ∗0.4</m:t>
                          </m:r>
                        </m:num>
                        <m:den>
                          <m:r>
                            <a:rPr lang="en-US" b="0" i="1" smtClean="0">
                              <a:latin typeface="Cambria Math" panose="02040503050406030204" pitchFamily="18" charset="0"/>
                            </a:rPr>
                            <m:t>0.3</m:t>
                          </m:r>
                        </m:den>
                      </m:f>
                      <m:r>
                        <a:rPr lang="en-US" b="0" i="1" smtClean="0">
                          <a:latin typeface="Cambria Math" panose="02040503050406030204" pitchFamily="18" charset="0"/>
                        </a:rPr>
                        <m:t>=0.67</m:t>
                      </m:r>
                    </m:oMath>
                  </m:oMathPara>
                </a14:m>
                <a:endParaRPr lang="es-ES_tradnl" dirty="0"/>
              </a:p>
            </p:txBody>
          </p:sp>
        </mc:Choice>
        <mc:Fallback xmlns="">
          <p:sp>
            <p:nvSpPr>
              <p:cNvPr id="19" name="TextBox 18">
                <a:extLst>
                  <a:ext uri="{FF2B5EF4-FFF2-40B4-BE49-F238E27FC236}">
                    <a16:creationId xmlns:a16="http://schemas.microsoft.com/office/drawing/2014/main" id="{EB96103E-8F65-DDF0-7A5E-784F55CFC6EC}"/>
                  </a:ext>
                </a:extLst>
              </p:cNvPr>
              <p:cNvSpPr txBox="1">
                <a:spLocks noRot="1" noChangeAspect="1" noMove="1" noResize="1" noEditPoints="1" noAdjustHandles="1" noChangeArrowheads="1" noChangeShapeType="1" noTextEdit="1"/>
              </p:cNvSpPr>
              <p:nvPr/>
            </p:nvSpPr>
            <p:spPr>
              <a:xfrm>
                <a:off x="629964" y="5287759"/>
                <a:ext cx="11022505" cy="679032"/>
              </a:xfrm>
              <a:prstGeom prst="rect">
                <a:avLst/>
              </a:prstGeom>
              <a:blipFill>
                <a:blip r:embed="rId9"/>
                <a:stretch>
                  <a:fillRect b="-11111"/>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C70BE4B7-7198-53A6-FDCD-E1CD16BC8AC8}"/>
              </a:ext>
            </a:extLst>
          </p:cNvPr>
          <p:cNvSpPr txBox="1"/>
          <p:nvPr/>
        </p:nvSpPr>
        <p:spPr>
          <a:xfrm>
            <a:off x="2983827" y="3772974"/>
            <a:ext cx="6158753"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s-ES_tradnl" dirty="0"/>
              <a:t>Con esto, podemos concluir que es más probable que un alumno desapruebe si estudia poco.</a:t>
            </a:r>
          </a:p>
        </p:txBody>
      </p:sp>
      <p:sp>
        <p:nvSpPr>
          <p:cNvPr id="8" name="Rectangle 7">
            <a:extLst>
              <a:ext uri="{FF2B5EF4-FFF2-40B4-BE49-F238E27FC236}">
                <a16:creationId xmlns:a16="http://schemas.microsoft.com/office/drawing/2014/main" id="{D03A75E7-9B7C-9DDC-E149-8055713A8FFC}"/>
              </a:ext>
            </a:extLst>
          </p:cNvPr>
          <p:cNvSpPr/>
          <p:nvPr/>
        </p:nvSpPr>
        <p:spPr>
          <a:xfrm>
            <a:off x="715383" y="5233185"/>
            <a:ext cx="10937086" cy="733605"/>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ES_tradnl"/>
          </a:p>
        </p:txBody>
      </p:sp>
    </p:spTree>
    <p:extLst>
      <p:ext uri="{BB962C8B-B14F-4D97-AF65-F5344CB8AC3E}">
        <p14:creationId xmlns:p14="http://schemas.microsoft.com/office/powerpoint/2010/main" val="216099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Se asume que los tres atributos son independientes entre sí:</a:t>
                </a:r>
              </a:p>
              <a:p>
                <a:pPr marL="0" indent="0">
                  <a:buNone/>
                </a:pPr>
                <a:r>
                  <a:rPr lang="es-ES_tradnl" sz="1200" dirty="0"/>
                  <a:t>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oMath>
                </a14:m>
                <a:r>
                  <a:rPr lang="es-ES_tradnl" sz="2400" dirty="0"/>
                  <a:t> equivale a </a:t>
                </a:r>
                <a:r>
                  <a:rPr lang="es-ES_tradnl" sz="2400" i="1" dirty="0">
                    <a:solidFill>
                      <a:schemeClr val="accent1">
                        <a:lumMod val="75000"/>
                      </a:schemeClr>
                    </a:solidFill>
                  </a:rPr>
                  <a:t>Estudio = Alto</a:t>
                </a:r>
                <a:r>
                  <a:rPr lang="es-ES_tradnl" sz="2400" i="1" dirty="0"/>
                  <a:t>, </a:t>
                </a:r>
                <a:r>
                  <a:rPr lang="es-ES_tradnl" sz="2400" i="1" dirty="0">
                    <a:solidFill>
                      <a:schemeClr val="accent4">
                        <a:lumMod val="75000"/>
                      </a:schemeClr>
                    </a:solidFill>
                  </a:rPr>
                  <a:t>Método = L y P</a:t>
                </a:r>
                <a:r>
                  <a:rPr lang="es-ES_tradnl" sz="2400" i="1" dirty="0"/>
                  <a:t>, </a:t>
                </a:r>
                <a:r>
                  <a:rPr lang="es-ES_tradnl" sz="2400" i="1" dirty="0">
                    <a:solidFill>
                      <a:schemeClr val="accent6">
                        <a:lumMod val="75000"/>
                      </a:schemeClr>
                    </a:solidFill>
                  </a:rPr>
                  <a:t>Puntuación = Alta</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d>
                  </m:oMath>
                </a14:m>
                <a:r>
                  <a:rPr lang="es-ES_tradnl" sz="2400" dirty="0"/>
                  <a:t> =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𝐴𝑝𝑟𝑢𝑒𝑏𝑎</m:t>
                        </m:r>
                      </m:e>
                    </m:d>
                  </m:oMath>
                </a14:m>
                <a:br>
                  <a:rPr lang="en-US" sz="2400" dirty="0"/>
                </a:br>
                <a:endParaRPr lang="es-ES_tradnl" sz="2400" dirty="0"/>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𝐴𝑙𝑡𝑜</m:t>
                        </m:r>
                        <m:r>
                          <a:rPr lang="en-US" sz="2400" b="0" i="1" smtClean="0">
                            <a:latin typeface="Cambria Math" panose="02040503050406030204" pitchFamily="18" charset="0"/>
                          </a:rPr>
                          <m:t>|</m:t>
                        </m:r>
                        <m:r>
                          <a:rPr lang="en-US" sz="2400" b="0" i="1" smtClean="0">
                            <a:latin typeface="Cambria Math" panose="02040503050406030204" pitchFamily="18" charset="0"/>
                          </a:rPr>
                          <m:t>𝐴𝑝𝑟𝑢𝑒𝑏𝑎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b="0" i="1" smtClean="0">
                            <a:latin typeface="Cambria Math" panose="02040503050406030204" pitchFamily="18" charset="0"/>
                          </a:rPr>
                          <m:t>𝐿𝑦𝑃</m:t>
                        </m:r>
                        <m:r>
                          <a:rPr lang="en-US" sz="2400" i="1">
                            <a:latin typeface="Cambria Math" panose="02040503050406030204" pitchFamily="18" charset="0"/>
                          </a:rPr>
                          <m:t>|</m:t>
                        </m:r>
                        <m:r>
                          <a:rPr lang="en-US" sz="2400" i="1">
                            <a:latin typeface="Cambria Math" panose="02040503050406030204" pitchFamily="18" charset="0"/>
                          </a:rPr>
                          <m:t>𝐴𝑝𝑟𝑢𝑒𝑏𝑎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𝐴𝑙𝑡𝑎</m:t>
                        </m:r>
                        <m:r>
                          <a:rPr lang="en-US" sz="2400" i="1">
                            <a:latin typeface="Cambria Math" panose="02040503050406030204" pitchFamily="18" charset="0"/>
                          </a:rPr>
                          <m:t>|</m:t>
                        </m:r>
                        <m:r>
                          <a:rPr lang="en-US" sz="2400" b="0" i="1" smtClean="0">
                            <a:latin typeface="Cambria Math" panose="02040503050406030204" pitchFamily="18" charset="0"/>
                          </a:rPr>
                          <m:t>𝐴𝑝𝑟𝑢𝑒𝑏𝑎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𝐴𝑝𝑟𝑢𝑒𝑏𝑎</m:t>
                        </m:r>
                        <m:r>
                          <a:rPr lang="en-US" sz="2400" b="0" i="1" smtClean="0">
                            <a:latin typeface="Cambria Math" panose="02040503050406030204" pitchFamily="18" charset="0"/>
                          </a:rPr>
                          <m:t>)</m:t>
                        </m:r>
                      </m:num>
                      <m:den>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𝐴𝑙𝑡𝑜</m:t>
                            </m:r>
                          </m:e>
                        </m:d>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𝐿𝑦𝑃</m:t>
                            </m:r>
                          </m:e>
                        </m:d>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𝐴𝑙𝑡𝑜</m:t>
                        </m:r>
                        <m:r>
                          <a:rPr lang="en-US" sz="2400" b="0" i="1" smtClean="0">
                            <a:latin typeface="Cambria Math" panose="02040503050406030204" pitchFamily="18" charset="0"/>
                          </a:rPr>
                          <m:t>)</m:t>
                        </m:r>
                      </m:den>
                    </m:f>
                  </m:oMath>
                </a14:m>
                <a:r>
                  <a:rPr lang="es-ES_tradnl" sz="2400" dirty="0"/>
                  <a:t>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0.333 ∗ 0.5 ∗ 0.667 ∗ 0.6</m:t>
                        </m:r>
                      </m:num>
                      <m:den>
                        <m:r>
                          <a:rPr lang="en-US" sz="2400" b="0" i="1" smtClean="0">
                            <a:latin typeface="Cambria Math" panose="02040503050406030204" pitchFamily="18" charset="0"/>
                          </a:rPr>
                          <m:t>0.3 ∗ 0.4 ∗0.5</m:t>
                        </m:r>
                      </m:den>
                    </m:f>
                    <m:r>
                      <a:rPr lang="en-US" sz="2400" b="0" i="1" smtClean="0">
                        <a:latin typeface="Cambria Math" panose="02040503050406030204" pitchFamily="18" charset="0"/>
                      </a:rPr>
                      <m:t>= </m:t>
                    </m:r>
                  </m:oMath>
                </a14:m>
                <a:r>
                  <a:rPr lang="es-ES_tradnl" sz="2400" dirty="0"/>
                  <a:t>1.11 </a:t>
                </a:r>
              </a:p>
              <a:p>
                <a:pPr marL="0" indent="0">
                  <a:buNone/>
                </a:pPr>
                <a:endParaRPr lang="es-ES_tradnl" sz="2400" dirty="0"/>
              </a:p>
              <a:p>
                <a:pPr marL="0" indent="0">
                  <a:buNone/>
                </a:pPr>
                <a:endParaRPr lang="es-ES_tradnl" sz="2400" dirty="0"/>
              </a:p>
            </p:txBody>
          </p:sp>
        </mc:Choice>
        <mc:Fallback xmlns="">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a:stretch>
              </a:blipFill>
            </p:spPr>
            <p:txBody>
              <a:bodyPr/>
              <a:lstStyle/>
              <a:p>
                <a:r>
                  <a:rPr lang="es-ES_tradnl">
                    <a:noFill/>
                  </a:rPr>
                  <a:t> </a:t>
                </a:r>
              </a:p>
            </p:txBody>
          </p:sp>
        </mc:Fallback>
      </mc:AlternateContent>
    </p:spTree>
    <p:extLst>
      <p:ext uri="{BB962C8B-B14F-4D97-AF65-F5344CB8AC3E}">
        <p14:creationId xmlns:p14="http://schemas.microsoft.com/office/powerpoint/2010/main" val="2743198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D87C0-971E-728A-8E33-27121CCBC8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1EB7B7-9DE3-A0B2-F124-7F8E2A1F895E}"/>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BA08C6DB-1BE3-C76B-ACD9-6175B5E0F2B6}"/>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E5BE2B07-65A3-11F1-334D-B2BD8F82CEED}"/>
                  </a:ext>
                </a:extLst>
              </p:cNvPr>
              <p:cNvSpPr>
                <a:spLocks noGrp="1"/>
              </p:cNvSpPr>
              <p:nvPr>
                <p:ph idx="1"/>
              </p:nvPr>
            </p:nvSpPr>
            <p:spPr>
              <a:xfrm>
                <a:off x="700636" y="1766047"/>
                <a:ext cx="10691264" cy="4163166"/>
              </a:xfrm>
            </p:spPr>
            <p:txBody>
              <a:bodyPr>
                <a:normAutofit/>
              </a:bodyPr>
              <a:lstStyle/>
              <a:p>
                <a:pPr marL="0" indent="0">
                  <a:buNone/>
                </a:pPr>
                <a:r>
                  <a:rPr lang="es-ES_tradnl" sz="2400" dirty="0"/>
                  <a:t>Se asume que los tres atributos son independientes entre sí:</a:t>
                </a:r>
              </a:p>
              <a:p>
                <a:pPr marL="0" indent="0">
                  <a:buNone/>
                </a:pPr>
                <a:r>
                  <a:rPr lang="es-ES_tradnl" sz="1200" dirty="0"/>
                  <a:t>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oMath>
                </a14:m>
                <a:r>
                  <a:rPr lang="es-ES_tradnl" sz="2400" dirty="0"/>
                  <a:t> equivale a </a:t>
                </a:r>
                <a:r>
                  <a:rPr lang="es-ES_tradnl" sz="2400" i="1" dirty="0">
                    <a:solidFill>
                      <a:schemeClr val="accent1">
                        <a:lumMod val="75000"/>
                      </a:schemeClr>
                    </a:solidFill>
                  </a:rPr>
                  <a:t>Estudio = Alto</a:t>
                </a:r>
                <a:r>
                  <a:rPr lang="es-ES_tradnl" sz="2400" i="1" dirty="0"/>
                  <a:t>, </a:t>
                </a:r>
                <a:r>
                  <a:rPr lang="es-ES_tradnl" sz="2400" i="1" dirty="0">
                    <a:solidFill>
                      <a:schemeClr val="accent4">
                        <a:lumMod val="75000"/>
                      </a:schemeClr>
                    </a:solidFill>
                  </a:rPr>
                  <a:t>Método = L y P</a:t>
                </a:r>
                <a:r>
                  <a:rPr lang="es-ES_tradnl" sz="2400" i="1" dirty="0"/>
                  <a:t>, </a:t>
                </a:r>
                <a:r>
                  <a:rPr lang="es-ES_tradnl" sz="2400" i="1" dirty="0">
                    <a:solidFill>
                      <a:schemeClr val="accent6">
                        <a:lumMod val="75000"/>
                      </a:schemeClr>
                    </a:solidFill>
                  </a:rPr>
                  <a:t>Puntuación = Alta</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d>
                  </m:oMath>
                </a14:m>
                <a:r>
                  <a:rPr lang="es-ES_tradnl" sz="2400" dirty="0"/>
                  <a:t> =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𝐴𝑝𝑟𝑢𝑒𝑏𝑎</m:t>
                        </m:r>
                      </m:e>
                    </m:d>
                  </m:oMath>
                </a14:m>
                <a:br>
                  <a:rPr lang="en-US" sz="2400" dirty="0"/>
                </a:br>
                <a:endParaRPr lang="es-ES_tradnl" sz="2400" dirty="0"/>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𝐴𝑙𝑡𝑜</m:t>
                        </m:r>
                        <m:r>
                          <a:rPr lang="en-US" sz="2400" b="0" i="1" smtClean="0">
                            <a:latin typeface="Cambria Math" panose="02040503050406030204" pitchFamily="18" charset="0"/>
                          </a:rPr>
                          <m:t>|</m:t>
                        </m:r>
                        <m:r>
                          <a:rPr lang="en-US" sz="2400" b="0" i="1" smtClean="0">
                            <a:latin typeface="Cambria Math" panose="02040503050406030204" pitchFamily="18" charset="0"/>
                          </a:rPr>
                          <m:t>𝐴𝑝𝑟𝑢𝑒𝑏𝑎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b="0" i="1" smtClean="0">
                            <a:latin typeface="Cambria Math" panose="02040503050406030204" pitchFamily="18" charset="0"/>
                          </a:rPr>
                          <m:t>𝐿𝑦𝑃</m:t>
                        </m:r>
                        <m:r>
                          <a:rPr lang="en-US" sz="2400" i="1">
                            <a:latin typeface="Cambria Math" panose="02040503050406030204" pitchFamily="18" charset="0"/>
                          </a:rPr>
                          <m:t>|</m:t>
                        </m:r>
                        <m:r>
                          <a:rPr lang="en-US" sz="2400" i="1">
                            <a:latin typeface="Cambria Math" panose="02040503050406030204" pitchFamily="18" charset="0"/>
                          </a:rPr>
                          <m:t>𝐴𝑝𝑟𝑢𝑒𝑏𝑎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𝐴𝑙𝑡𝑎</m:t>
                        </m:r>
                        <m:r>
                          <a:rPr lang="en-US" sz="2400" i="1">
                            <a:latin typeface="Cambria Math" panose="02040503050406030204" pitchFamily="18" charset="0"/>
                          </a:rPr>
                          <m:t>|</m:t>
                        </m:r>
                        <m:r>
                          <a:rPr lang="en-US" sz="2400" b="0" i="1" smtClean="0">
                            <a:latin typeface="Cambria Math" panose="02040503050406030204" pitchFamily="18" charset="0"/>
                          </a:rPr>
                          <m:t>𝐴𝑝𝑟𝑢𝑒𝑏𝑎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𝐴𝑝𝑟𝑢𝑒𝑏𝑎</m:t>
                        </m:r>
                        <m:r>
                          <a:rPr lang="en-US" sz="2400" b="0" i="1" smtClean="0">
                            <a:latin typeface="Cambria Math" panose="02040503050406030204" pitchFamily="18" charset="0"/>
                          </a:rPr>
                          <m:t>)</m:t>
                        </m:r>
                      </m:num>
                      <m:den>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𝐴𝑙𝑡𝑜</m:t>
                            </m:r>
                          </m:e>
                        </m:d>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𝐿𝑦𝑃</m:t>
                            </m:r>
                          </m:e>
                        </m:d>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𝐴𝑙𝑡𝑜</m:t>
                        </m:r>
                        <m:r>
                          <a:rPr lang="en-US" sz="2400" b="0" i="1" smtClean="0">
                            <a:latin typeface="Cambria Math" panose="02040503050406030204" pitchFamily="18" charset="0"/>
                          </a:rPr>
                          <m:t>)</m:t>
                        </m:r>
                      </m:den>
                    </m:f>
                  </m:oMath>
                </a14:m>
                <a:r>
                  <a:rPr lang="es-ES_tradnl" sz="2400" dirty="0"/>
                  <a:t>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0.333 ∗ 0.5 ∗ 0.667 ∗ 0.6</m:t>
                        </m:r>
                      </m:num>
                      <m:den>
                        <m:r>
                          <a:rPr lang="en-US" sz="2400" b="0" i="1" smtClean="0">
                            <a:latin typeface="Cambria Math" panose="02040503050406030204" pitchFamily="18" charset="0"/>
                          </a:rPr>
                          <m:t>0.3 ∗ 0.4 ∗0.5</m:t>
                        </m:r>
                      </m:den>
                    </m:f>
                    <m:r>
                      <a:rPr lang="en-US" sz="2400" b="0" i="1" smtClean="0">
                        <a:latin typeface="Cambria Math" panose="02040503050406030204" pitchFamily="18" charset="0"/>
                      </a:rPr>
                      <m:t>= </m:t>
                    </m:r>
                  </m:oMath>
                </a14:m>
                <a:r>
                  <a:rPr lang="es-ES_tradnl" sz="2400" dirty="0"/>
                  <a:t>1.11 </a:t>
                </a:r>
              </a:p>
              <a:p>
                <a:pPr marL="0" indent="0">
                  <a:buNone/>
                </a:pPr>
                <a:endParaRPr lang="es-ES_tradnl" sz="2400" dirty="0"/>
              </a:p>
              <a:p>
                <a:pPr marL="0" indent="0">
                  <a:buNone/>
                </a:pPr>
                <a:endParaRPr lang="es-ES_tradnl" sz="2400" dirty="0"/>
              </a:p>
            </p:txBody>
          </p:sp>
        </mc:Choice>
        <mc:Fallback xmlns="">
          <p:sp>
            <p:nvSpPr>
              <p:cNvPr id="14" name="Content Placeholder 3">
                <a:extLst>
                  <a:ext uri="{FF2B5EF4-FFF2-40B4-BE49-F238E27FC236}">
                    <a16:creationId xmlns:a16="http://schemas.microsoft.com/office/drawing/2014/main" id="{E5BE2B07-65A3-11F1-334D-B2BD8F82CEED}"/>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a:stretch>
              </a:blipFill>
            </p:spPr>
            <p:txBody>
              <a:bodyPr/>
              <a:lstStyle/>
              <a:p>
                <a:r>
                  <a:rPr lang="es-ES_tradnl">
                    <a:noFill/>
                  </a:rPr>
                  <a:t> </a:t>
                </a:r>
              </a:p>
            </p:txBody>
          </p:sp>
        </mc:Fallback>
      </mc:AlternateContent>
      <p:sp>
        <p:nvSpPr>
          <p:cNvPr id="3" name="Right Brace 2">
            <a:extLst>
              <a:ext uri="{FF2B5EF4-FFF2-40B4-BE49-F238E27FC236}">
                <a16:creationId xmlns:a16="http://schemas.microsoft.com/office/drawing/2014/main" id="{51537535-11A9-AE67-C5F9-5A8CC95F7C4D}"/>
              </a:ext>
            </a:extLst>
          </p:cNvPr>
          <p:cNvSpPr/>
          <p:nvPr/>
        </p:nvSpPr>
        <p:spPr>
          <a:xfrm rot="16200000">
            <a:off x="4725910" y="1403285"/>
            <a:ext cx="276132" cy="539134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6BB3BC0-2026-CBFE-9D3A-1E92D0A907F6}"/>
                  </a:ext>
                </a:extLst>
              </p:cNvPr>
              <p:cNvSpPr txBox="1"/>
              <p:nvPr/>
            </p:nvSpPr>
            <p:spPr>
              <a:xfrm>
                <a:off x="6046267" y="5012586"/>
                <a:ext cx="629642" cy="369332"/>
              </a:xfrm>
              <a:prstGeom prst="rect">
                <a:avLst/>
              </a:prstGeom>
              <a:noFill/>
            </p:spPr>
            <p:txBody>
              <a:bodyPr wrap="square">
                <a:spAutoFit/>
              </a:bodyPr>
              <a:lstStyle/>
              <a:p>
                <a14:m>
                  <m:oMath xmlns:m="http://schemas.openxmlformats.org/officeDocument/2006/math">
                    <m:r>
                      <a:rPr lang="en-US" sz="1800" b="0" i="1" smtClean="0">
                        <a:latin typeface="Cambria Math" panose="02040503050406030204" pitchFamily="18" charset="0"/>
                      </a:rPr>
                      <m:t>𝑃</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𝐸</m:t>
                        </m:r>
                      </m:e>
                    </m:d>
                  </m:oMath>
                </a14:m>
                <a:r>
                  <a:rPr lang="es-ES_tradnl" sz="1800" dirty="0"/>
                  <a:t> </a:t>
                </a:r>
                <a:endParaRPr lang="es-ES_tradnl" dirty="0"/>
              </a:p>
            </p:txBody>
          </p:sp>
        </mc:Choice>
        <mc:Fallback>
          <p:sp>
            <p:nvSpPr>
              <p:cNvPr id="7" name="TextBox 6">
                <a:extLst>
                  <a:ext uri="{FF2B5EF4-FFF2-40B4-BE49-F238E27FC236}">
                    <a16:creationId xmlns:a16="http://schemas.microsoft.com/office/drawing/2014/main" id="{86BB3BC0-2026-CBFE-9D3A-1E92D0A907F6}"/>
                  </a:ext>
                </a:extLst>
              </p:cNvPr>
              <p:cNvSpPr txBox="1">
                <a:spLocks noRot="1" noChangeAspect="1" noMove="1" noResize="1" noEditPoints="1" noAdjustHandles="1" noChangeArrowheads="1" noChangeShapeType="1" noTextEdit="1"/>
              </p:cNvSpPr>
              <p:nvPr/>
            </p:nvSpPr>
            <p:spPr>
              <a:xfrm>
                <a:off x="6046267" y="5012586"/>
                <a:ext cx="629642" cy="369332"/>
              </a:xfrm>
              <a:prstGeom prst="rect">
                <a:avLst/>
              </a:prstGeom>
              <a:blipFill>
                <a:blip r:embed="rId4"/>
                <a:stretch>
                  <a:fillRect/>
                </a:stretch>
              </a:blipFill>
            </p:spPr>
            <p:txBody>
              <a:bodyPr/>
              <a:lstStyle/>
              <a:p>
                <a:r>
                  <a:rPr lang="es-ES_tradnl">
                    <a:noFill/>
                  </a:rPr>
                  <a:t> </a:t>
                </a:r>
              </a:p>
            </p:txBody>
          </p:sp>
        </mc:Fallback>
      </mc:AlternateContent>
      <p:sp>
        <p:nvSpPr>
          <p:cNvPr id="4" name="Right Brace 3">
            <a:extLst>
              <a:ext uri="{FF2B5EF4-FFF2-40B4-BE49-F238E27FC236}">
                <a16:creationId xmlns:a16="http://schemas.microsoft.com/office/drawing/2014/main" id="{2244AACA-89DE-C47F-A1FC-3BE3DEA56AB0}"/>
              </a:ext>
            </a:extLst>
          </p:cNvPr>
          <p:cNvSpPr/>
          <p:nvPr/>
        </p:nvSpPr>
        <p:spPr>
          <a:xfrm rot="5400000">
            <a:off x="5305985" y="3638686"/>
            <a:ext cx="412054" cy="2472520"/>
          </a:xfrm>
          <a:prstGeom prst="rightBrace">
            <a:avLst>
              <a:gd name="adj1" fmla="val 23867"/>
              <a:gd name="adj2" fmla="val 1768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CFD5843-3381-B632-3904-6CE024E5D5BB}"/>
                  </a:ext>
                </a:extLst>
              </p:cNvPr>
              <p:cNvSpPr txBox="1"/>
              <p:nvPr/>
            </p:nvSpPr>
            <p:spPr>
              <a:xfrm>
                <a:off x="4448571" y="3591557"/>
                <a:ext cx="629642" cy="369332"/>
              </a:xfrm>
              <a:prstGeom prst="rect">
                <a:avLst/>
              </a:prstGeom>
              <a:noFill/>
            </p:spPr>
            <p:txBody>
              <a:bodyPr wrap="square">
                <a:spAutoFit/>
              </a:bodyPr>
              <a:lstStyle/>
              <a:p>
                <a14:m>
                  <m:oMath xmlns:m="http://schemas.openxmlformats.org/officeDocument/2006/math">
                    <m:r>
                      <a:rPr lang="en-US" sz="1800" b="0" i="1" smtClean="0">
                        <a:latin typeface="Cambria Math" panose="02040503050406030204" pitchFamily="18" charset="0"/>
                      </a:rPr>
                      <m:t>𝑃</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𝐸</m:t>
                        </m:r>
                        <m:r>
                          <a:rPr lang="en-US" sz="1800" b="0" i="1" smtClean="0">
                            <a:latin typeface="Cambria Math" panose="02040503050406030204" pitchFamily="18" charset="0"/>
                          </a:rPr>
                          <m:t>|</m:t>
                        </m:r>
                        <m:r>
                          <a:rPr lang="en-US" sz="1800" b="0" i="1" smtClean="0">
                            <a:latin typeface="Cambria Math" panose="02040503050406030204" pitchFamily="18" charset="0"/>
                          </a:rPr>
                          <m:t>𝐻</m:t>
                        </m:r>
                      </m:e>
                    </m:d>
                  </m:oMath>
                </a14:m>
                <a:r>
                  <a:rPr lang="es-ES_tradnl" sz="1800" dirty="0"/>
                  <a:t> </a:t>
                </a:r>
                <a:endParaRPr lang="es-ES_tradnl" dirty="0"/>
              </a:p>
            </p:txBody>
          </p:sp>
        </mc:Choice>
        <mc:Fallback>
          <p:sp>
            <p:nvSpPr>
              <p:cNvPr id="6" name="TextBox 5">
                <a:extLst>
                  <a:ext uri="{FF2B5EF4-FFF2-40B4-BE49-F238E27FC236}">
                    <a16:creationId xmlns:a16="http://schemas.microsoft.com/office/drawing/2014/main" id="{DCFD5843-3381-B632-3904-6CE024E5D5BB}"/>
                  </a:ext>
                </a:extLst>
              </p:cNvPr>
              <p:cNvSpPr txBox="1">
                <a:spLocks noRot="1" noChangeAspect="1" noMove="1" noResize="1" noEditPoints="1" noAdjustHandles="1" noChangeArrowheads="1" noChangeShapeType="1" noTextEdit="1"/>
              </p:cNvSpPr>
              <p:nvPr/>
            </p:nvSpPr>
            <p:spPr>
              <a:xfrm>
                <a:off x="4448571" y="3591557"/>
                <a:ext cx="629642" cy="369332"/>
              </a:xfrm>
              <a:prstGeom prst="rect">
                <a:avLst/>
              </a:prstGeom>
              <a:blipFill>
                <a:blip r:embed="rId5"/>
                <a:stretch>
                  <a:fillRect r="-28000" b="-16667"/>
                </a:stretch>
              </a:blipFill>
            </p:spPr>
            <p:txBody>
              <a:bodyPr/>
              <a:lstStyle/>
              <a:p>
                <a:r>
                  <a:rPr lang="es-ES_tradnl">
                    <a:noFill/>
                  </a:rPr>
                  <a:t> </a:t>
                </a:r>
              </a:p>
            </p:txBody>
          </p:sp>
        </mc:Fallback>
      </mc:AlternateContent>
    </p:spTree>
    <p:extLst>
      <p:ext uri="{BB962C8B-B14F-4D97-AF65-F5344CB8AC3E}">
        <p14:creationId xmlns:p14="http://schemas.microsoft.com/office/powerpoint/2010/main" val="1752182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D0989-7B97-5A9C-215B-30B46B4BD0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0E5E42-7FC9-913B-98BB-D64D1D42E8F5}"/>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D63B7AE5-D22F-EDB2-5DA2-0F84B3940D06}"/>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4E5192D5-FDE7-B46F-A934-C46C2275AC2D}"/>
                  </a:ext>
                </a:extLst>
              </p:cNvPr>
              <p:cNvSpPr>
                <a:spLocks noGrp="1"/>
              </p:cNvSpPr>
              <p:nvPr>
                <p:ph idx="1"/>
              </p:nvPr>
            </p:nvSpPr>
            <p:spPr>
              <a:xfrm>
                <a:off x="700636" y="1766047"/>
                <a:ext cx="10691264" cy="4163166"/>
              </a:xfrm>
            </p:spPr>
            <p:txBody>
              <a:bodyPr>
                <a:normAutofit/>
              </a:bodyPr>
              <a:lstStyle/>
              <a:p>
                <a:pPr marL="0" indent="0">
                  <a:buNone/>
                </a:pPr>
                <a:r>
                  <a:rPr lang="es-ES_tradnl" sz="2400" dirty="0"/>
                  <a:t>Veamos la hipótesis de que el alumno </a:t>
                </a:r>
                <a:r>
                  <a:rPr lang="es-ES_tradnl" sz="2400" i="1" dirty="0">
                    <a:solidFill>
                      <a:srgbClr val="C00000"/>
                    </a:solidFill>
                  </a:rPr>
                  <a:t>desaprueba</a:t>
                </a:r>
                <a:r>
                  <a:rPr lang="es-ES_tradnl" sz="2400" dirty="0"/>
                  <a:t>:</a:t>
                </a:r>
              </a:p>
              <a:p>
                <a:pPr marL="0" indent="0">
                  <a:buNone/>
                </a:pPr>
                <a:r>
                  <a:rPr lang="es-ES_tradnl" sz="1200" dirty="0"/>
                  <a:t>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oMath>
                </a14:m>
                <a:r>
                  <a:rPr lang="es-ES_tradnl" sz="2400" dirty="0"/>
                  <a:t> equivale a </a:t>
                </a:r>
                <a:r>
                  <a:rPr lang="es-ES_tradnl" sz="2400" i="1" dirty="0">
                    <a:solidFill>
                      <a:schemeClr val="accent1">
                        <a:lumMod val="75000"/>
                      </a:schemeClr>
                    </a:solidFill>
                  </a:rPr>
                  <a:t>Estudio = Alto</a:t>
                </a:r>
                <a:r>
                  <a:rPr lang="es-ES_tradnl" sz="2400" i="1" dirty="0"/>
                  <a:t>, </a:t>
                </a:r>
                <a:r>
                  <a:rPr lang="es-ES_tradnl" sz="2400" i="1" dirty="0">
                    <a:solidFill>
                      <a:schemeClr val="accent4">
                        <a:lumMod val="75000"/>
                      </a:schemeClr>
                    </a:solidFill>
                  </a:rPr>
                  <a:t>Método = L y P</a:t>
                </a:r>
                <a:r>
                  <a:rPr lang="es-ES_tradnl" sz="2400" i="1" dirty="0"/>
                  <a:t>, </a:t>
                </a:r>
                <a:r>
                  <a:rPr lang="es-ES_tradnl" sz="2400" i="1" dirty="0">
                    <a:solidFill>
                      <a:schemeClr val="accent6">
                        <a:lumMod val="75000"/>
                      </a:schemeClr>
                    </a:solidFill>
                  </a:rPr>
                  <a:t>Puntuación = Alta</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d>
                  </m:oMath>
                </a14:m>
                <a:r>
                  <a:rPr lang="es-ES_tradnl" sz="2400" dirty="0"/>
                  <a:t> =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solidFill>
                              <a:srgbClr val="C00000"/>
                            </a:solidFill>
                            <a:latin typeface="Cambria Math" panose="02040503050406030204" pitchFamily="18" charset="0"/>
                          </a:rPr>
                          <m:t>𝐷𝑒𝑠𝑎𝑝𝑟𝑢𝑒𝑏𝑎</m:t>
                        </m:r>
                      </m:e>
                    </m:d>
                  </m:oMath>
                </a14:m>
                <a:br>
                  <a:rPr lang="en-US" sz="2400" dirty="0"/>
                </a:br>
                <a:endParaRPr lang="es-ES_tradnl" sz="2400" dirty="0"/>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𝐴𝑙𝑡𝑜</m:t>
                        </m:r>
                        <m:r>
                          <a:rPr lang="en-US" sz="2400" b="0" i="1" smtClean="0">
                            <a:latin typeface="Cambria Math" panose="02040503050406030204" pitchFamily="18" charset="0"/>
                          </a:rPr>
                          <m:t>|</m:t>
                        </m:r>
                        <m:r>
                          <a:rPr lang="en-US" sz="2400" b="0" i="1" smtClean="0">
                            <a:latin typeface="Cambria Math" panose="02040503050406030204" pitchFamily="18" charset="0"/>
                          </a:rPr>
                          <m:t>𝐴𝑝𝑟𝑢𝑒𝑏𝑎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b="0" i="1" smtClean="0">
                            <a:latin typeface="Cambria Math" panose="02040503050406030204" pitchFamily="18" charset="0"/>
                          </a:rPr>
                          <m:t>𝐿𝑦𝑃</m:t>
                        </m:r>
                        <m:r>
                          <a:rPr lang="en-US" sz="2400" i="1">
                            <a:latin typeface="Cambria Math" panose="02040503050406030204" pitchFamily="18" charset="0"/>
                          </a:rPr>
                          <m:t>|</m:t>
                        </m:r>
                        <m:r>
                          <a:rPr lang="en-US" sz="2400" i="1">
                            <a:latin typeface="Cambria Math" panose="02040503050406030204" pitchFamily="18" charset="0"/>
                          </a:rPr>
                          <m:t>𝐴𝑝𝑟𝑢𝑒𝑏𝑎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𝐴𝑙𝑡𝑎</m:t>
                        </m:r>
                        <m:r>
                          <a:rPr lang="en-US" sz="2400" i="1">
                            <a:latin typeface="Cambria Math" panose="02040503050406030204" pitchFamily="18" charset="0"/>
                          </a:rPr>
                          <m:t>|</m:t>
                        </m:r>
                        <m:r>
                          <a:rPr lang="en-US" sz="2400" b="0" i="1" smtClean="0">
                            <a:latin typeface="Cambria Math" panose="02040503050406030204" pitchFamily="18" charset="0"/>
                          </a:rPr>
                          <m:t>𝐴𝑝𝑟𝑢𝑒𝑏𝑎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𝐴𝑝𝑟𝑢𝑒𝑏𝑎</m:t>
                        </m:r>
                        <m:r>
                          <a:rPr lang="en-US" sz="2400" b="0" i="1" smtClean="0">
                            <a:latin typeface="Cambria Math" panose="02040503050406030204" pitchFamily="18" charset="0"/>
                          </a:rPr>
                          <m:t>)</m:t>
                        </m:r>
                      </m:num>
                      <m:den>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𝐴𝑙𝑡𝑜</m:t>
                            </m:r>
                          </m:e>
                        </m:d>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𝐿𝑦𝑃</m:t>
                            </m:r>
                          </m:e>
                        </m:d>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𝐴𝑙𝑡𝑜</m:t>
                        </m:r>
                        <m:r>
                          <a:rPr lang="en-US" sz="2400" b="0" i="1" smtClean="0">
                            <a:latin typeface="Cambria Math" panose="02040503050406030204" pitchFamily="18" charset="0"/>
                          </a:rPr>
                          <m:t>)</m:t>
                        </m:r>
                      </m:den>
                    </m:f>
                  </m:oMath>
                </a14:m>
                <a:r>
                  <a:rPr lang="es-ES_tradnl" sz="2400" dirty="0"/>
                  <a:t>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0.25 ∗ 0.25 ∗ 0.25 ∗ 0.4</m:t>
                        </m:r>
                      </m:num>
                      <m:den>
                        <m:r>
                          <a:rPr lang="en-US" sz="2400" b="0" i="1" smtClean="0">
                            <a:latin typeface="Cambria Math" panose="02040503050406030204" pitchFamily="18" charset="0"/>
                          </a:rPr>
                          <m:t>0.3 ∗ 0.4 ∗0.5</m:t>
                        </m:r>
                      </m:den>
                    </m:f>
                    <m:r>
                      <a:rPr lang="en-US" sz="2400" b="0" i="1" smtClean="0">
                        <a:latin typeface="Cambria Math" panose="02040503050406030204" pitchFamily="18" charset="0"/>
                      </a:rPr>
                      <m:t>= </m:t>
                    </m:r>
                  </m:oMath>
                </a14:m>
                <a:r>
                  <a:rPr lang="es-ES_tradnl" sz="2400" dirty="0"/>
                  <a:t>0.10</a:t>
                </a:r>
              </a:p>
              <a:p>
                <a:pPr marL="0" indent="0">
                  <a:buNone/>
                </a:pPr>
                <a:endParaRPr lang="es-ES_tradnl" sz="2400" dirty="0"/>
              </a:p>
              <a:p>
                <a:pPr marL="0" indent="0">
                  <a:buNone/>
                </a:pPr>
                <a:endParaRPr lang="es-ES_tradnl" sz="2400" dirty="0"/>
              </a:p>
            </p:txBody>
          </p:sp>
        </mc:Choice>
        <mc:Fallback xmlns="">
          <p:sp>
            <p:nvSpPr>
              <p:cNvPr id="14" name="Content Placeholder 3">
                <a:extLst>
                  <a:ext uri="{FF2B5EF4-FFF2-40B4-BE49-F238E27FC236}">
                    <a16:creationId xmlns:a16="http://schemas.microsoft.com/office/drawing/2014/main" id="{4E5192D5-FDE7-B46F-A934-C46C2275AC2D}"/>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a:stretch>
              </a:blipFill>
            </p:spPr>
            <p:txBody>
              <a:bodyPr/>
              <a:lstStyle/>
              <a:p>
                <a:r>
                  <a:rPr lang="es-ES_tradnl">
                    <a:noFill/>
                  </a:rPr>
                  <a:t> </a:t>
                </a:r>
              </a:p>
            </p:txBody>
          </p:sp>
        </mc:Fallback>
      </mc:AlternateContent>
    </p:spTree>
    <p:extLst>
      <p:ext uri="{BB962C8B-B14F-4D97-AF65-F5344CB8AC3E}">
        <p14:creationId xmlns:p14="http://schemas.microsoft.com/office/powerpoint/2010/main" val="2695493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Normalizamos:</a:t>
                </a:r>
                <a:br>
                  <a:rPr lang="es-ES_tradnl" sz="2400" dirty="0"/>
                </a:br>
                <a:endParaRPr lang="es-ES_tradnl" sz="2400" dirty="0"/>
              </a:p>
              <a:p>
                <a:pPr marL="0" indent="0">
                  <a:buNone/>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𝑆𝑢𝑚𝑎</m:t>
                      </m:r>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𝐻</m:t>
                          </m:r>
                        </m:e>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𝐻</m:t>
                          </m:r>
                        </m:e>
                        <m:e>
                          <m:r>
                            <a:rPr lang="en-US" sz="2400" i="1">
                              <a:latin typeface="Cambria Math" panose="02040503050406030204" pitchFamily="18" charset="0"/>
                            </a:rPr>
                            <m:t>𝐸</m:t>
                          </m:r>
                        </m:e>
                      </m:d>
                      <m:r>
                        <a:rPr lang="en-US" sz="2400" b="0" i="1" smtClean="0">
                          <a:latin typeface="Cambria Math" panose="02040503050406030204" pitchFamily="18" charset="0"/>
                        </a:rPr>
                        <m:t>=1.11+0.10=1.21</m:t>
                      </m:r>
                    </m:oMath>
                  </m:oMathPara>
                </a14:m>
                <a:endParaRPr lang="es-ES_tradnl" sz="2400" dirty="0"/>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1.11</m:t>
                        </m:r>
                      </m:num>
                      <m:den>
                        <m:r>
                          <a:rPr lang="en-US" sz="2400" b="0" i="1" smtClean="0">
                            <a:latin typeface="Cambria Math" panose="02040503050406030204" pitchFamily="18" charset="0"/>
                          </a:rPr>
                          <m:t>1.21</m:t>
                        </m:r>
                      </m:den>
                    </m:f>
                    <m:r>
                      <a:rPr lang="en-US" sz="2400" b="0" i="1" smtClean="0">
                        <a:latin typeface="Cambria Math" panose="02040503050406030204" pitchFamily="18" charset="0"/>
                      </a:rPr>
                      <m:t>= </m:t>
                    </m:r>
                  </m:oMath>
                </a14:m>
                <a:r>
                  <a:rPr lang="es-ES_tradnl" sz="2400" dirty="0"/>
                  <a:t>0.92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0.1</m:t>
                        </m:r>
                      </m:num>
                      <m:den>
                        <m:r>
                          <a:rPr lang="en-US" sz="2400" b="0" i="1" smtClean="0">
                            <a:latin typeface="Cambria Math" panose="02040503050406030204" pitchFamily="18" charset="0"/>
                          </a:rPr>
                          <m:t>1.21</m:t>
                        </m:r>
                      </m:den>
                    </m:f>
                    <m:r>
                      <a:rPr lang="en-US" sz="2400" b="0" i="1" smtClean="0">
                        <a:latin typeface="Cambria Math" panose="02040503050406030204" pitchFamily="18" charset="0"/>
                      </a:rPr>
                      <m:t>= </m:t>
                    </m:r>
                  </m:oMath>
                </a14:m>
                <a:r>
                  <a:rPr lang="es-ES_tradnl" sz="2400" dirty="0"/>
                  <a:t>0.08 </a:t>
                </a:r>
              </a:p>
              <a:p>
                <a:pPr marL="0" indent="0">
                  <a:buNone/>
                </a:pPr>
                <a:br>
                  <a:rPr lang="es-ES_tradnl" sz="2400" dirty="0"/>
                </a:br>
                <a:endParaRPr lang="es-ES_tradnl" sz="2400" dirty="0"/>
              </a:p>
              <a:p>
                <a:pPr marL="0" indent="0">
                  <a:buNone/>
                </a:pPr>
                <a:endParaRPr lang="es-ES_tradnl" sz="2400" dirty="0"/>
              </a:p>
            </p:txBody>
          </p:sp>
        </mc:Choice>
        <mc:Fallback xmlns="">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a:stretch>
              </a:blipFill>
            </p:spPr>
            <p:txBody>
              <a:bodyPr/>
              <a:lstStyle/>
              <a:p>
                <a:r>
                  <a:rPr lang="es-ES_tradnl">
                    <a:noFill/>
                  </a:rPr>
                  <a:t> </a:t>
                </a:r>
              </a:p>
            </p:txBody>
          </p:sp>
        </mc:Fallback>
      </mc:AlternateContent>
    </p:spTree>
    <p:extLst>
      <p:ext uri="{BB962C8B-B14F-4D97-AF65-F5344CB8AC3E}">
        <p14:creationId xmlns:p14="http://schemas.microsoft.com/office/powerpoint/2010/main" val="1222557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FA62B-1E54-22D9-0F84-363EEE3036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50C43A-F038-78AB-AE91-5442F96A5645}"/>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E62AB059-AFD8-F046-0089-2D3427482AAD}"/>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1EEA85A0-5BCE-59ED-FA79-ADF70A63DF84}"/>
                  </a:ext>
                </a:extLst>
              </p:cNvPr>
              <p:cNvSpPr>
                <a:spLocks noGrp="1"/>
              </p:cNvSpPr>
              <p:nvPr>
                <p:ph idx="1"/>
              </p:nvPr>
            </p:nvSpPr>
            <p:spPr>
              <a:xfrm>
                <a:off x="700636" y="1766047"/>
                <a:ext cx="10691264" cy="4163166"/>
              </a:xfrm>
            </p:spPr>
            <p:txBody>
              <a:bodyPr>
                <a:normAutofit/>
              </a:bodyPr>
              <a:lstStyle/>
              <a:p>
                <a:pPr marL="0" indent="0">
                  <a:buNone/>
                </a:pPr>
                <a:r>
                  <a:rPr lang="es-ES_tradnl" sz="2400" dirty="0"/>
                  <a:t>Normalizamos:</a:t>
                </a:r>
                <a:br>
                  <a:rPr lang="es-ES_tradnl" sz="2400" dirty="0"/>
                </a:br>
                <a:endParaRPr lang="es-ES_tradnl" sz="2400" dirty="0"/>
              </a:p>
              <a:p>
                <a:pPr marL="0" indent="0">
                  <a:buNone/>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𝑆𝑢𝑚𝑎</m:t>
                      </m:r>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𝐻</m:t>
                          </m:r>
                        </m:e>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𝐻</m:t>
                          </m:r>
                        </m:e>
                        <m:e>
                          <m:r>
                            <a:rPr lang="en-US" sz="2400" i="1">
                              <a:latin typeface="Cambria Math" panose="02040503050406030204" pitchFamily="18" charset="0"/>
                            </a:rPr>
                            <m:t>𝐸</m:t>
                          </m:r>
                        </m:e>
                      </m:d>
                      <m:r>
                        <a:rPr lang="en-US" sz="2400" b="0" i="1" smtClean="0">
                          <a:latin typeface="Cambria Math" panose="02040503050406030204" pitchFamily="18" charset="0"/>
                        </a:rPr>
                        <m:t>=1.11+0.10=1.21</m:t>
                      </m:r>
                    </m:oMath>
                  </m:oMathPara>
                </a14:m>
                <a:endParaRPr lang="es-ES_tradnl" sz="2400" dirty="0"/>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1.11</m:t>
                        </m:r>
                      </m:num>
                      <m:den>
                        <m:r>
                          <a:rPr lang="en-US" sz="2400" b="0" i="1" smtClean="0">
                            <a:latin typeface="Cambria Math" panose="02040503050406030204" pitchFamily="18" charset="0"/>
                          </a:rPr>
                          <m:t>1.21</m:t>
                        </m:r>
                      </m:den>
                    </m:f>
                    <m:r>
                      <a:rPr lang="en-US" sz="2400" b="0" i="1" smtClean="0">
                        <a:latin typeface="Cambria Math" panose="02040503050406030204" pitchFamily="18" charset="0"/>
                      </a:rPr>
                      <m:t>= </m:t>
                    </m:r>
                  </m:oMath>
                </a14:m>
                <a:r>
                  <a:rPr lang="es-ES_tradnl" sz="2400" dirty="0"/>
                  <a:t>0.92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0.1</m:t>
                        </m:r>
                      </m:num>
                      <m:den>
                        <m:r>
                          <a:rPr lang="en-US" sz="2400" b="0" i="1" smtClean="0">
                            <a:latin typeface="Cambria Math" panose="02040503050406030204" pitchFamily="18" charset="0"/>
                          </a:rPr>
                          <m:t>1.21</m:t>
                        </m:r>
                      </m:den>
                    </m:f>
                    <m:r>
                      <a:rPr lang="en-US" sz="2400" b="0" i="1" smtClean="0">
                        <a:latin typeface="Cambria Math" panose="02040503050406030204" pitchFamily="18" charset="0"/>
                      </a:rPr>
                      <m:t>= </m:t>
                    </m:r>
                  </m:oMath>
                </a14:m>
                <a:r>
                  <a:rPr lang="es-ES_tradnl" sz="2400" dirty="0"/>
                  <a:t>0.08 </a:t>
                </a:r>
              </a:p>
              <a:p>
                <a:pPr marL="0" indent="0">
                  <a:buNone/>
                </a:pPr>
                <a:br>
                  <a:rPr lang="es-ES_tradnl" sz="2400" dirty="0"/>
                </a:br>
                <a:r>
                  <a:rPr lang="es-ES_tradnl" sz="2400" dirty="0"/>
                  <a:t>Dado que, si un alumno le dedica muchas horas, estudia practicando y leyendo, y tiene buenas notas, es muy probable que </a:t>
                </a:r>
                <a:r>
                  <a:rPr lang="es-ES_tradnl" sz="2400" b="1" dirty="0">
                    <a:solidFill>
                      <a:srgbClr val="00B050"/>
                    </a:solidFill>
                  </a:rPr>
                  <a:t>apruebe el examen</a:t>
                </a:r>
                <a:r>
                  <a:rPr lang="es-ES_tradnl" sz="2400" dirty="0"/>
                  <a:t>.</a:t>
                </a:r>
              </a:p>
              <a:p>
                <a:pPr marL="0" indent="0">
                  <a:buNone/>
                </a:pPr>
                <a:endParaRPr lang="es-ES_tradnl" sz="2400" dirty="0"/>
              </a:p>
            </p:txBody>
          </p:sp>
        </mc:Choice>
        <mc:Fallback xmlns="">
          <p:sp>
            <p:nvSpPr>
              <p:cNvPr id="14" name="Content Placeholder 3">
                <a:extLst>
                  <a:ext uri="{FF2B5EF4-FFF2-40B4-BE49-F238E27FC236}">
                    <a16:creationId xmlns:a16="http://schemas.microsoft.com/office/drawing/2014/main" id="{1EEA85A0-5BCE-59ED-FA79-ADF70A63DF84}"/>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r="-1186"/>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B932DB7D-8417-FACA-FE93-A920B5E57A66}"/>
              </a:ext>
            </a:extLst>
          </p:cNvPr>
          <p:cNvSpPr/>
          <p:nvPr/>
        </p:nvSpPr>
        <p:spPr>
          <a:xfrm>
            <a:off x="715383" y="3123446"/>
            <a:ext cx="2951270" cy="688063"/>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666334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7EC21-0E6A-7073-FAEF-761F52A590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F0F2CF-71B0-8EB3-08C7-1930960D046D}"/>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221DCE02-9C8B-95AB-EB8F-6F9F0F3580C4}"/>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8655DC54-E7BA-B4FC-78C5-2354BC2658C1}"/>
                  </a:ext>
                </a:extLst>
              </p:cNvPr>
              <p:cNvSpPr>
                <a:spLocks noGrp="1"/>
              </p:cNvSpPr>
              <p:nvPr>
                <p:ph idx="1"/>
              </p:nvPr>
            </p:nvSpPr>
            <p:spPr>
              <a:xfrm>
                <a:off x="700636" y="1766047"/>
                <a:ext cx="10691264" cy="4163166"/>
              </a:xfrm>
            </p:spPr>
            <p:txBody>
              <a:bodyPr>
                <a:normAutofit/>
              </a:bodyPr>
              <a:lstStyle/>
              <a:p>
                <a:pPr marL="0" indent="0">
                  <a:buNone/>
                </a:pPr>
                <a:r>
                  <a:rPr lang="es-ES_tradnl" sz="2400" dirty="0"/>
                  <a:t>Normalizamos:</a:t>
                </a:r>
                <a:br>
                  <a:rPr lang="es-ES_tradnl" sz="2400" dirty="0"/>
                </a:br>
                <a:endParaRPr lang="es-ES_tradnl" sz="2400" dirty="0"/>
              </a:p>
              <a:p>
                <a:pPr marL="0" indent="0">
                  <a:buNone/>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𝑆𝑢𝑚𝑎</m:t>
                      </m:r>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𝐻</m:t>
                          </m:r>
                        </m:e>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𝐻</m:t>
                          </m:r>
                        </m:e>
                        <m:e>
                          <m:r>
                            <a:rPr lang="en-US" sz="2400" i="1">
                              <a:latin typeface="Cambria Math" panose="02040503050406030204" pitchFamily="18" charset="0"/>
                            </a:rPr>
                            <m:t>𝐸</m:t>
                          </m:r>
                        </m:e>
                      </m:d>
                      <m:r>
                        <a:rPr lang="en-US" sz="2400" b="0" i="1" smtClean="0">
                          <a:latin typeface="Cambria Math" panose="02040503050406030204" pitchFamily="18" charset="0"/>
                        </a:rPr>
                        <m:t>=1.11+0.10=1.21</m:t>
                      </m:r>
                    </m:oMath>
                  </m:oMathPara>
                </a14:m>
                <a:endParaRPr lang="es-ES_tradnl" sz="2400" dirty="0"/>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1.11</m:t>
                        </m:r>
                      </m:num>
                      <m:den>
                        <m:r>
                          <a:rPr lang="en-US" sz="2400" b="0" i="1" smtClean="0">
                            <a:latin typeface="Cambria Math" panose="02040503050406030204" pitchFamily="18" charset="0"/>
                          </a:rPr>
                          <m:t>1.21</m:t>
                        </m:r>
                      </m:den>
                    </m:f>
                    <m:r>
                      <a:rPr lang="en-US" sz="2400" b="0" i="1" smtClean="0">
                        <a:latin typeface="Cambria Math" panose="02040503050406030204" pitchFamily="18" charset="0"/>
                      </a:rPr>
                      <m:t>= </m:t>
                    </m:r>
                  </m:oMath>
                </a14:m>
                <a:r>
                  <a:rPr lang="es-ES_tradnl" sz="2400" dirty="0"/>
                  <a:t>0.92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0.1</m:t>
                        </m:r>
                      </m:num>
                      <m:den>
                        <m:r>
                          <a:rPr lang="en-US" sz="2400" b="0" i="1" smtClean="0">
                            <a:latin typeface="Cambria Math" panose="02040503050406030204" pitchFamily="18" charset="0"/>
                          </a:rPr>
                          <m:t>1.21</m:t>
                        </m:r>
                      </m:den>
                    </m:f>
                    <m:r>
                      <a:rPr lang="en-US" sz="2400" b="0" i="1" smtClean="0">
                        <a:latin typeface="Cambria Math" panose="02040503050406030204" pitchFamily="18" charset="0"/>
                      </a:rPr>
                      <m:t>= </m:t>
                    </m:r>
                  </m:oMath>
                </a14:m>
                <a:r>
                  <a:rPr lang="es-ES_tradnl" sz="2400" dirty="0"/>
                  <a:t>0.08 </a:t>
                </a:r>
              </a:p>
              <a:p>
                <a:pPr marL="0" indent="0">
                  <a:buNone/>
                </a:pPr>
                <a:br>
                  <a:rPr lang="es-ES_tradnl" sz="2400" dirty="0"/>
                </a:br>
                <a:r>
                  <a:rPr lang="es-ES_tradnl" sz="2400" dirty="0"/>
                  <a:t>Dado que, si un alumno le dedica muchas horas, estudia practicando y leyendo, y tiene buenas notas, es muy probable que </a:t>
                </a:r>
                <a:r>
                  <a:rPr lang="es-ES_tradnl" sz="2400" b="1" dirty="0">
                    <a:solidFill>
                      <a:srgbClr val="00B050"/>
                    </a:solidFill>
                  </a:rPr>
                  <a:t>apruebe el examen</a:t>
                </a:r>
                <a:r>
                  <a:rPr lang="es-ES_tradnl" sz="2400" dirty="0"/>
                  <a:t>.</a:t>
                </a:r>
              </a:p>
            </p:txBody>
          </p:sp>
        </mc:Choice>
        <mc:Fallback xmlns="">
          <p:sp>
            <p:nvSpPr>
              <p:cNvPr id="14" name="Content Placeholder 3">
                <a:extLst>
                  <a:ext uri="{FF2B5EF4-FFF2-40B4-BE49-F238E27FC236}">
                    <a16:creationId xmlns:a16="http://schemas.microsoft.com/office/drawing/2014/main" id="{8655DC54-E7BA-B4FC-78C5-2354BC2658C1}"/>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r="-1186"/>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611432EA-61D2-E858-723D-0DD2EC8C4E5B}"/>
              </a:ext>
            </a:extLst>
          </p:cNvPr>
          <p:cNvSpPr/>
          <p:nvPr/>
        </p:nvSpPr>
        <p:spPr>
          <a:xfrm>
            <a:off x="715383" y="3123446"/>
            <a:ext cx="2951270" cy="688063"/>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angle 7">
            <a:extLst>
              <a:ext uri="{FF2B5EF4-FFF2-40B4-BE49-F238E27FC236}">
                <a16:creationId xmlns:a16="http://schemas.microsoft.com/office/drawing/2014/main" id="{A5011B67-5027-F029-D748-A2A5EC62B4F0}"/>
              </a:ext>
            </a:extLst>
          </p:cNvPr>
          <p:cNvSpPr/>
          <p:nvPr/>
        </p:nvSpPr>
        <p:spPr>
          <a:xfrm>
            <a:off x="1283819" y="2393576"/>
            <a:ext cx="9789459" cy="207084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En el contexto del clasificador </a:t>
            </a:r>
            <a:r>
              <a:rPr lang="es-ES_tradnl" dirty="0" err="1"/>
              <a:t>Naive</a:t>
            </a:r>
            <a:r>
              <a:rPr lang="es-ES_tradnl" dirty="0"/>
              <a:t> Bayes, las probabilidades condicionales pueden sumar más de uno debido a la independencia asumida entre las características, lo que puede resultar en una </a:t>
            </a:r>
            <a:r>
              <a:rPr lang="es-ES_tradnl" b="1" dirty="0"/>
              <a:t>sobreestimación</a:t>
            </a:r>
            <a:r>
              <a:rPr lang="es-ES_tradnl" dirty="0"/>
              <a:t>. </a:t>
            </a:r>
          </a:p>
          <a:p>
            <a:pPr algn="ctr"/>
            <a:endParaRPr lang="es-ES_tradnl" dirty="0"/>
          </a:p>
          <a:p>
            <a:pPr algn="ctr"/>
            <a:r>
              <a:rPr lang="es-ES_tradnl" dirty="0"/>
              <a:t>Aunque una probabilidad no puede ser mayor que uno, en este contexto, este valor no invalida el resultado. Sin embargo, para interpretarlas como una distribución de probabilidad válida, se requiere </a:t>
            </a:r>
            <a:r>
              <a:rPr lang="es-ES_tradnl" b="1" dirty="0"/>
              <a:t>normalizar</a:t>
            </a:r>
            <a:r>
              <a:rPr lang="es-ES_tradnl" dirty="0"/>
              <a:t>.</a:t>
            </a:r>
          </a:p>
        </p:txBody>
      </p:sp>
    </p:spTree>
    <p:extLst>
      <p:ext uri="{BB962C8B-B14F-4D97-AF65-F5344CB8AC3E}">
        <p14:creationId xmlns:p14="http://schemas.microsoft.com/office/powerpoint/2010/main" val="2973696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6851631" cy="4354925"/>
          </a:xfrm>
        </p:spPr>
        <p:txBody>
          <a:bodyPr>
            <a:normAutofit fontScale="92500" lnSpcReduction="20000"/>
          </a:bodyPr>
          <a:lstStyle/>
          <a:p>
            <a:pPr marL="0" indent="0">
              <a:buNone/>
            </a:pPr>
            <a:r>
              <a:rPr lang="es-ES" sz="2400" dirty="0"/>
              <a:t>La regresión y la clasificación son problemas muy similares entre sí. En ambos buscamos predecir una variable, pero la diferencia radica en que la regresión predice una variable </a:t>
            </a:r>
            <a:r>
              <a:rPr lang="es-ES" sz="2400" b="1" dirty="0">
                <a:solidFill>
                  <a:schemeClr val="accent6">
                    <a:lumMod val="60000"/>
                    <a:lumOff val="40000"/>
                  </a:schemeClr>
                </a:solidFill>
              </a:rPr>
              <a:t>numérica</a:t>
            </a:r>
            <a:r>
              <a:rPr lang="es-ES" sz="2400" dirty="0"/>
              <a:t> y la </a:t>
            </a:r>
            <a:r>
              <a:rPr lang="es-ES" sz="2400" b="1" dirty="0">
                <a:solidFill>
                  <a:schemeClr val="accent1"/>
                </a:solidFill>
              </a:rPr>
              <a:t>clasificación</a:t>
            </a:r>
            <a:r>
              <a:rPr lang="es-ES" sz="2400" dirty="0"/>
              <a:t> una </a:t>
            </a:r>
            <a:r>
              <a:rPr lang="es-ES" sz="2400" b="1" dirty="0">
                <a:solidFill>
                  <a:schemeClr val="accent1"/>
                </a:solidFill>
              </a:rPr>
              <a:t>categórica</a:t>
            </a:r>
            <a:r>
              <a:rPr lang="es-ES" sz="2400" dirty="0"/>
              <a:t>.</a:t>
            </a:r>
          </a:p>
          <a:p>
            <a:pPr marL="0" indent="0">
              <a:buNone/>
            </a:pPr>
            <a:r>
              <a:rPr lang="es-ES" sz="2400" dirty="0"/>
              <a:t>¿Por qué no usar regresión para predecir respuestas cualitativas?</a:t>
            </a:r>
          </a:p>
          <a:p>
            <a:pPr marL="0" indent="0">
              <a:buNone/>
            </a:pPr>
            <a:r>
              <a:rPr lang="es-ES" sz="2400" dirty="0"/>
              <a:t>Tomemos el ejemplo de los pacientes que llegan a la guardia. Supongamos que hay tres diagnósticos:</a:t>
            </a:r>
          </a:p>
          <a:p>
            <a:r>
              <a:rPr lang="es-ES" sz="2400" b="1" dirty="0">
                <a:solidFill>
                  <a:schemeClr val="accent3"/>
                </a:solidFill>
              </a:rPr>
              <a:t>ACV: </a:t>
            </a:r>
            <a:r>
              <a:rPr lang="es-ES" sz="2400" b="1" i="1" dirty="0">
                <a:solidFill>
                  <a:schemeClr val="accent3"/>
                </a:solidFill>
              </a:rPr>
              <a:t>Accidente cerebrovascular</a:t>
            </a:r>
          </a:p>
          <a:p>
            <a:r>
              <a:rPr lang="es-ES" sz="2400" b="1" dirty="0">
                <a:solidFill>
                  <a:schemeClr val="accent5"/>
                </a:solidFill>
              </a:rPr>
              <a:t>Sobredosis</a:t>
            </a:r>
          </a:p>
          <a:p>
            <a:r>
              <a:rPr lang="es-ES" sz="2400" b="1" dirty="0">
                <a:solidFill>
                  <a:srgbClr val="92D050"/>
                </a:solidFill>
              </a:rPr>
              <a:t>Ataques epilépticos</a:t>
            </a:r>
          </a:p>
          <a:p>
            <a:pPr marL="0" indent="0">
              <a:buNone/>
            </a:pPr>
            <a:endParaRPr lang="es-E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3" name="Picture 2" descr="A red and blue dots on a black background&#10;&#10;Description automatically generated">
            <a:extLst>
              <a:ext uri="{FF2B5EF4-FFF2-40B4-BE49-F238E27FC236}">
                <a16:creationId xmlns:a16="http://schemas.microsoft.com/office/drawing/2014/main" id="{12239632-90CA-91F0-EDFF-6363838D3CE3}"/>
              </a:ext>
            </a:extLst>
          </p:cNvPr>
          <p:cNvPicPr>
            <a:picLocks noChangeAspect="1"/>
          </p:cNvPicPr>
          <p:nvPr/>
        </p:nvPicPr>
        <p:blipFill>
          <a:blip r:embed="rId4"/>
          <a:stretch>
            <a:fillRect/>
          </a:stretch>
        </p:blipFill>
        <p:spPr>
          <a:xfrm>
            <a:off x="7731966" y="2293126"/>
            <a:ext cx="3480233" cy="3351335"/>
          </a:xfrm>
          <a:prstGeom prst="rect">
            <a:avLst/>
          </a:prstGeom>
        </p:spPr>
      </p:pic>
    </p:spTree>
    <p:extLst>
      <p:ext uri="{BB962C8B-B14F-4D97-AF65-F5344CB8AC3E}">
        <p14:creationId xmlns:p14="http://schemas.microsoft.com/office/powerpoint/2010/main" val="40595272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El </a:t>
                </a:r>
                <a:r>
                  <a:rPr lang="es-ES_tradnl" sz="2400" b="1" dirty="0">
                    <a:solidFill>
                      <a:schemeClr val="accent6"/>
                    </a:solidFill>
                  </a:rPr>
                  <a:t>denominador es siempre el mismo</a:t>
                </a:r>
              </a:p>
              <a:p>
                <a:pPr marL="0" indent="0">
                  <a:buNone/>
                </a:pPr>
                <a:r>
                  <a:rPr lang="es-ES_tradnl" sz="2400" dirty="0"/>
                  <a:t>Si solo nos interesa clasificar, solo se calcula el numerador:</a:t>
                </a:r>
              </a:p>
              <a:p>
                <a:pPr marL="0" indent="0">
                  <a:buNone/>
                </a:pPr>
                <a:endParaRPr lang="es-ES_tradnl" sz="2400" dirty="0"/>
              </a:p>
              <a:p>
                <a14:m>
                  <m:oMath xmlns:m="http://schemas.openxmlformats.org/officeDocument/2006/math">
                    <m:r>
                      <a:rPr lang="en-US" sz="2400" i="1" smtClean="0">
                        <a:solidFill>
                          <a:srgbClr val="00B050"/>
                        </a:solidFill>
                        <a:latin typeface="Cambria Math" panose="02040503050406030204" pitchFamily="18" charset="0"/>
                      </a:rPr>
                      <m:t>𝑃</m:t>
                    </m:r>
                    <m:d>
                      <m:dPr>
                        <m:ctrlPr>
                          <a:rPr lang="en-US" sz="2400" i="1">
                            <a:solidFill>
                              <a:srgbClr val="00B050"/>
                            </a:solidFill>
                            <a:latin typeface="Cambria Math" panose="02040503050406030204" pitchFamily="18" charset="0"/>
                          </a:rPr>
                        </m:ctrlPr>
                      </m:dPr>
                      <m:e>
                        <m:r>
                          <a:rPr lang="en-US" sz="2400" b="0" i="1" smtClean="0">
                            <a:solidFill>
                              <a:srgbClr val="00B050"/>
                            </a:solidFill>
                            <a:latin typeface="Cambria Math" panose="02040503050406030204" pitchFamily="18" charset="0"/>
                          </a:rPr>
                          <m:t>𝐻</m:t>
                        </m:r>
                        <m:r>
                          <a:rPr lang="en-US" sz="2400" b="0" i="1" smtClean="0">
                            <a:solidFill>
                              <a:srgbClr val="00B050"/>
                            </a:solidFill>
                            <a:latin typeface="Cambria Math" panose="02040503050406030204" pitchFamily="18" charset="0"/>
                          </a:rPr>
                          <m:t>|</m:t>
                        </m:r>
                        <m:r>
                          <a:rPr lang="en-US" sz="2400" b="0" i="1" smtClean="0">
                            <a:solidFill>
                              <a:srgbClr val="00B050"/>
                            </a:solidFill>
                            <a:latin typeface="Cambria Math" panose="02040503050406030204" pitchFamily="18" charset="0"/>
                          </a:rPr>
                          <m:t>𝐸</m:t>
                        </m:r>
                      </m:e>
                    </m:d>
                    <m:r>
                      <a:rPr lang="en-US" sz="2400" b="0" i="1" smtClean="0">
                        <a:solidFill>
                          <a:srgbClr val="00B050"/>
                        </a:solidFill>
                        <a:latin typeface="Cambria Math" panose="02040503050406030204" pitchFamily="18" charset="0"/>
                      </a:rPr>
                      <m:t>=</m:t>
                    </m:r>
                    <m:r>
                      <a:rPr lang="en-US" sz="2400" i="1">
                        <a:solidFill>
                          <a:srgbClr val="00B050"/>
                        </a:solidFill>
                        <a:latin typeface="Cambria Math" panose="02040503050406030204" pitchFamily="18" charset="0"/>
                      </a:rPr>
                      <m:t>0.333 ∗ 0.5 ∗ 0.667 ∗ 0.6</m:t>
                    </m:r>
                    <m:r>
                      <a:rPr lang="en-US" sz="2400" b="0" i="1" smtClean="0">
                        <a:solidFill>
                          <a:srgbClr val="00B050"/>
                        </a:solidFill>
                        <a:latin typeface="Cambria Math" panose="02040503050406030204" pitchFamily="18" charset="0"/>
                      </a:rPr>
                      <m:t>=0.06663</m:t>
                    </m:r>
                  </m:oMath>
                </a14:m>
                <a:r>
                  <a:rPr lang="es-ES_tradnl" sz="2400" dirty="0">
                    <a:solidFill>
                      <a:srgbClr val="00B050"/>
                    </a:solidFill>
                  </a:rPr>
                  <a:t> </a:t>
                </a:r>
              </a:p>
              <a:p>
                <a14:m>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m:t>
                        </m:r>
                        <m:r>
                          <a:rPr lang="en-US" sz="2400" b="0" i="1" smtClean="0">
                            <a:latin typeface="Cambria Math" panose="02040503050406030204" pitchFamily="18" charset="0"/>
                          </a:rPr>
                          <m:t>𝐻</m:t>
                        </m:r>
                        <m:r>
                          <a:rPr lang="en-US" sz="2400" b="0" i="1" smtClean="0">
                            <a:latin typeface="Cambria Math" panose="02040503050406030204" pitchFamily="18" charset="0"/>
                          </a:rPr>
                          <m:t>|</m:t>
                        </m:r>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0.25 ∗ 0.25 ∗ 0.25 ∗ 0</m:t>
                    </m:r>
                    <m:r>
                      <a:rPr lang="en-US" sz="2400" b="0" i="1" smtClean="0">
                        <a:latin typeface="Cambria Math" panose="02040503050406030204" pitchFamily="18" charset="0"/>
                      </a:rPr>
                      <m:t>.4=0.00625</m:t>
                    </m:r>
                  </m:oMath>
                </a14:m>
                <a:r>
                  <a:rPr lang="es-ES_tradnl" sz="2400" dirty="0"/>
                  <a:t> </a:t>
                </a:r>
              </a:p>
              <a:p>
                <a:pPr marL="0" indent="0">
                  <a:buNone/>
                </a:pPr>
                <a:endParaRPr lang="es-ES_tradnl" sz="2400" dirty="0"/>
              </a:p>
            </p:txBody>
          </p:sp>
        </mc:Choice>
        <mc:Fallback xmlns="">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a:stretch>
              </a:blipFill>
            </p:spPr>
            <p:txBody>
              <a:bodyPr/>
              <a:lstStyle/>
              <a:p>
                <a:r>
                  <a:rPr lang="es-ES_tradnl">
                    <a:noFill/>
                  </a:rPr>
                  <a:t> </a:t>
                </a:r>
              </a:p>
            </p:txBody>
          </p:sp>
        </mc:Fallback>
      </mc:AlternateContent>
    </p:spTree>
    <p:extLst>
      <p:ext uri="{BB962C8B-B14F-4D97-AF65-F5344CB8AC3E}">
        <p14:creationId xmlns:p14="http://schemas.microsoft.com/office/powerpoint/2010/main" val="4764759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A veces, si no tenemos valores en alguna combinación, ya sea por un </a:t>
                </a:r>
                <a:r>
                  <a:rPr lang="es-ES_tradnl" sz="2400" i="1" dirty="0" err="1">
                    <a:solidFill>
                      <a:schemeClr val="accent3"/>
                    </a:solidFill>
                  </a:rPr>
                  <a:t>dataset</a:t>
                </a:r>
                <a:r>
                  <a:rPr lang="es-ES_tradnl" sz="2400" i="1" dirty="0">
                    <a:solidFill>
                      <a:schemeClr val="accent3"/>
                    </a:solidFill>
                  </a:rPr>
                  <a:t> pequeño o falta de datos</a:t>
                </a:r>
                <a:r>
                  <a:rPr lang="es-ES_tradnl" sz="2400" dirty="0"/>
                  <a:t>, esto puede afectar el resultado.</a:t>
                </a:r>
              </a:p>
              <a:p>
                <a:pPr marL="0" indent="0">
                  <a:buNone/>
                </a:pPr>
                <a:r>
                  <a:rPr lang="es-ES_tradnl" sz="2400" dirty="0"/>
                  <a:t>Por ejemplo, si queremos ver si el alumno aprueba si </a:t>
                </a:r>
                <a:r>
                  <a:rPr lang="es-ES_tradnl" sz="2400" i="1" dirty="0">
                    <a:solidFill>
                      <a:schemeClr val="accent1"/>
                    </a:solidFill>
                  </a:rPr>
                  <a:t>estudio mucho tiempo</a:t>
                </a:r>
                <a:r>
                  <a:rPr lang="es-ES_tradnl" sz="2400" dirty="0"/>
                  <a:t>, </a:t>
                </a:r>
                <a:r>
                  <a:rPr lang="es-ES_tradnl" sz="2400" i="1" dirty="0">
                    <a:solidFill>
                      <a:schemeClr val="accent4"/>
                    </a:solidFill>
                  </a:rPr>
                  <a:t>realizo practica y lecturas</a:t>
                </a:r>
                <a:r>
                  <a:rPr lang="es-ES_tradnl" sz="2400" dirty="0"/>
                  <a:t>, y </a:t>
                </a:r>
                <a:r>
                  <a:rPr lang="es-ES_tradnl" sz="2400" i="1" dirty="0">
                    <a:solidFill>
                      <a:schemeClr val="accent6"/>
                    </a:solidFill>
                  </a:rPr>
                  <a:t>venia con puntuación baja en exámenes anteriores </a:t>
                </a:r>
                <a:r>
                  <a:rPr lang="es-ES_tradnl" sz="2400" dirty="0"/>
                  <a:t>:</a:t>
                </a:r>
              </a:p>
              <a:p>
                <a14:m>
                  <m:oMath xmlns:m="http://schemas.openxmlformats.org/officeDocument/2006/math">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𝐻</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𝐸</m:t>
                        </m:r>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0.333 ∗ 0.5 ∗</m:t>
                    </m:r>
                    <m:r>
                      <a:rPr lang="en-US" sz="2400" b="1" i="1" smtClean="0">
                        <a:solidFill>
                          <a:srgbClr val="FF0000"/>
                        </a:solidFill>
                        <a:latin typeface="Cambria Math" panose="02040503050406030204" pitchFamily="18" charset="0"/>
                      </a:rPr>
                      <m:t>𝟎</m:t>
                    </m:r>
                    <m:r>
                      <a:rPr lang="en-US" sz="2400" i="1">
                        <a:solidFill>
                          <a:schemeClr val="tx1"/>
                        </a:solidFill>
                        <a:latin typeface="Cambria Math" panose="02040503050406030204" pitchFamily="18" charset="0"/>
                      </a:rPr>
                      <m:t> ∗ 0.6</m:t>
                    </m:r>
                    <m:r>
                      <a:rPr lang="en-US" sz="2400" b="0" i="1" smtClean="0">
                        <a:solidFill>
                          <a:schemeClr val="tx1"/>
                        </a:solidFill>
                        <a:latin typeface="Cambria Math" panose="02040503050406030204" pitchFamily="18" charset="0"/>
                      </a:rPr>
                      <m:t>=</m:t>
                    </m:r>
                    <m:r>
                      <a:rPr lang="en-US" sz="2400" b="1" i="1" smtClean="0">
                        <a:solidFill>
                          <a:srgbClr val="FF0000"/>
                        </a:solidFill>
                        <a:latin typeface="Cambria Math" panose="02040503050406030204" pitchFamily="18" charset="0"/>
                      </a:rPr>
                      <m:t>𝟎</m:t>
                    </m:r>
                  </m:oMath>
                </a14:m>
                <a:r>
                  <a:rPr lang="es-ES_tradnl" sz="2400" dirty="0">
                    <a:solidFill>
                      <a:schemeClr val="tx1"/>
                    </a:solidFill>
                  </a:rPr>
                  <a:t> </a:t>
                </a:r>
              </a:p>
              <a:p>
                <a:pPr marL="0" indent="0">
                  <a:buNone/>
                </a:pPr>
                <a:r>
                  <a:rPr lang="es-ES_tradnl" sz="2400" dirty="0"/>
                  <a:t>Podemos mitigar este problema, </a:t>
                </a:r>
                <a:r>
                  <a:rPr lang="es-ES_tradnl" sz="2400" b="1" dirty="0">
                    <a:solidFill>
                      <a:schemeClr val="accent3"/>
                    </a:solidFill>
                  </a:rPr>
                  <a:t>sumando un valor </a:t>
                </a:r>
                <a:r>
                  <a:rPr lang="es-ES_tradnl" sz="2400" dirty="0"/>
                  <a:t>a cada uno de los valores en la tabla de frecuencias.</a:t>
                </a:r>
              </a:p>
            </p:txBody>
          </p:sp>
        </mc:Choice>
        <mc:Fallback xmlns="">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a:stretch>
              </a:blipFill>
            </p:spPr>
            <p:txBody>
              <a:bodyPr/>
              <a:lstStyle/>
              <a:p>
                <a:r>
                  <a:rPr lang="es-ES_tradnl">
                    <a:noFill/>
                  </a:rPr>
                  <a:t> </a:t>
                </a:r>
              </a:p>
            </p:txBody>
          </p:sp>
        </mc:Fallback>
      </mc:AlternateContent>
    </p:spTree>
    <p:extLst>
      <p:ext uri="{BB962C8B-B14F-4D97-AF65-F5344CB8AC3E}">
        <p14:creationId xmlns:p14="http://schemas.microsoft.com/office/powerpoint/2010/main" val="29072401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10" name="Table 9">
            <a:extLst>
              <a:ext uri="{FF2B5EF4-FFF2-40B4-BE49-F238E27FC236}">
                <a16:creationId xmlns:a16="http://schemas.microsoft.com/office/drawing/2014/main" id="{CBE5F782-13BA-4126-E2EE-B26B03438B69}"/>
              </a:ext>
            </a:extLst>
          </p:cNvPr>
          <p:cNvGraphicFramePr>
            <a:graphicFrameLocks noGrp="1"/>
          </p:cNvGraphicFramePr>
          <p:nvPr>
            <p:extLst>
              <p:ext uri="{D42A27DB-BD31-4B8C-83A1-F6EECF244321}">
                <p14:modId xmlns:p14="http://schemas.microsoft.com/office/powerpoint/2010/main" val="1902551645"/>
              </p:ext>
            </p:extLst>
          </p:nvPr>
        </p:nvGraphicFramePr>
        <p:xfrm>
          <a:off x="1637553" y="2323630"/>
          <a:ext cx="4207436" cy="1524000"/>
        </p:xfrm>
        <a:graphic>
          <a:graphicData uri="http://schemas.openxmlformats.org/drawingml/2006/table">
            <a:tbl>
              <a:tblPr firstRow="1" bandRow="1">
                <a:tableStyleId>{69CF1AB2-1976-4502-BF36-3FF5EA218861}</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a:t>
                      </a:r>
                      <a:r>
                        <a:rPr lang="es-ES_tradnl" sz="1400" b="1" dirty="0">
                          <a:solidFill>
                            <a:srgbClr val="FF0000"/>
                          </a:solidFill>
                        </a:rPr>
                        <a:t>+1</a:t>
                      </a:r>
                      <a:r>
                        <a:rPr lang="es-ES_tradnl" sz="1400" dirty="0"/>
                        <a:t>=2</a:t>
                      </a:r>
                    </a:p>
                  </a:txBody>
                  <a:tcPr/>
                </a:tc>
                <a:tc>
                  <a:txBody>
                    <a:bodyPr/>
                    <a:lstStyle/>
                    <a:p>
                      <a:r>
                        <a:rPr lang="es-ES_tradnl" sz="1400" dirty="0"/>
                        <a:t>2</a:t>
                      </a:r>
                      <a:r>
                        <a:rPr lang="es-ES_tradnl" sz="1400" b="1" dirty="0">
                          <a:solidFill>
                            <a:srgbClr val="FF0000"/>
                          </a:solidFill>
                        </a:rPr>
                        <a:t>+1</a:t>
                      </a:r>
                      <a:r>
                        <a:rPr lang="es-ES_tradnl" sz="1400" dirty="0"/>
                        <a:t>=3</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3</a:t>
                      </a:r>
                      <a:r>
                        <a:rPr lang="es-ES_tradnl" sz="1400" b="1" dirty="0">
                          <a:solidFill>
                            <a:srgbClr val="FF0000"/>
                          </a:solidFill>
                        </a:rPr>
                        <a:t>+1</a:t>
                      </a:r>
                      <a:r>
                        <a:rPr lang="es-ES_tradnl" sz="1400" dirty="0"/>
                        <a:t>=4</a:t>
                      </a:r>
                    </a:p>
                  </a:txBody>
                  <a:tcPr/>
                </a:tc>
                <a:tc>
                  <a:txBody>
                    <a:bodyPr/>
                    <a:lstStyle/>
                    <a:p>
                      <a:r>
                        <a:rPr lang="es-ES_tradnl" sz="1400" dirty="0"/>
                        <a:t>1</a:t>
                      </a:r>
                      <a:r>
                        <a:rPr lang="es-ES_tradnl" sz="1400" b="1" dirty="0">
                          <a:solidFill>
                            <a:srgbClr val="FF0000"/>
                          </a:solidFill>
                        </a:rPr>
                        <a:t>+1</a:t>
                      </a:r>
                      <a:r>
                        <a:rPr lang="es-ES_tradnl" sz="1400" dirty="0"/>
                        <a:t>=2</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2</a:t>
                      </a:r>
                      <a:r>
                        <a:rPr lang="es-ES_tradnl" sz="1400" b="1" dirty="0">
                          <a:solidFill>
                            <a:srgbClr val="FF0000"/>
                          </a:solidFill>
                        </a:rPr>
                        <a:t>+1</a:t>
                      </a:r>
                      <a:r>
                        <a:rPr lang="es-ES_tradnl" sz="1400" dirty="0"/>
                        <a:t>=3</a:t>
                      </a:r>
                    </a:p>
                  </a:txBody>
                  <a:tcPr/>
                </a:tc>
                <a:tc>
                  <a:txBody>
                    <a:bodyPr/>
                    <a:lstStyle/>
                    <a:p>
                      <a:r>
                        <a:rPr lang="es-ES_tradnl" sz="1400" dirty="0"/>
                        <a:t>1</a:t>
                      </a:r>
                      <a:r>
                        <a:rPr lang="es-ES_tradnl" sz="1400" b="1" dirty="0">
                          <a:solidFill>
                            <a:srgbClr val="FF0000"/>
                          </a:solidFill>
                        </a:rPr>
                        <a:t>+1</a:t>
                      </a:r>
                      <a:r>
                        <a:rPr lang="es-ES_tradnl" sz="1400" dirty="0"/>
                        <a:t>=2</a:t>
                      </a:r>
                    </a:p>
                  </a:txBody>
                  <a:tcPr/>
                </a:tc>
                <a:extLst>
                  <a:ext uri="{0D108BD9-81ED-4DB2-BD59-A6C34878D82A}">
                    <a16:rowId xmlns:a16="http://schemas.microsoft.com/office/drawing/2014/main" val="263595187"/>
                  </a:ext>
                </a:extLst>
              </a:tr>
            </a:tbl>
          </a:graphicData>
        </a:graphic>
      </p:graphicFrame>
      <p:graphicFrame>
        <p:nvGraphicFramePr>
          <p:cNvPr id="11" name="Table 10">
            <a:extLst>
              <a:ext uri="{FF2B5EF4-FFF2-40B4-BE49-F238E27FC236}">
                <a16:creationId xmlns:a16="http://schemas.microsoft.com/office/drawing/2014/main" id="{67DD6D7B-F486-A5CD-6E76-5F971AF3AB06}"/>
              </a:ext>
            </a:extLst>
          </p:cNvPr>
          <p:cNvGraphicFramePr>
            <a:graphicFrameLocks noGrp="1"/>
          </p:cNvGraphicFramePr>
          <p:nvPr>
            <p:extLst>
              <p:ext uri="{D42A27DB-BD31-4B8C-83A1-F6EECF244321}">
                <p14:modId xmlns:p14="http://schemas.microsoft.com/office/powerpoint/2010/main" val="3713403906"/>
              </p:ext>
            </p:extLst>
          </p:nvPr>
        </p:nvGraphicFramePr>
        <p:xfrm>
          <a:off x="6691856" y="2323630"/>
          <a:ext cx="4207436" cy="1524000"/>
        </p:xfrm>
        <a:graphic>
          <a:graphicData uri="http://schemas.openxmlformats.org/drawingml/2006/table">
            <a:tbl>
              <a:tblPr firstRow="1" bandRow="1">
                <a:tableStyleId>{C4B1156A-380E-4F78-BDF5-A606A8083BF9}</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1</a:t>
                      </a:r>
                      <a:r>
                        <a:rPr lang="es-ES_tradnl" sz="1400" b="1" dirty="0">
                          <a:solidFill>
                            <a:srgbClr val="FF0000"/>
                          </a:solidFill>
                        </a:rPr>
                        <a:t>+1</a:t>
                      </a:r>
                      <a:r>
                        <a:rPr lang="es-ES_tradnl" sz="1400" dirty="0"/>
                        <a:t>=2</a:t>
                      </a:r>
                    </a:p>
                  </a:txBody>
                  <a:tcPr/>
                </a:tc>
                <a:tc>
                  <a:txBody>
                    <a:bodyPr/>
                    <a:lstStyle/>
                    <a:p>
                      <a:r>
                        <a:rPr lang="es-ES_tradnl" sz="1400" dirty="0"/>
                        <a:t>2</a:t>
                      </a:r>
                      <a:r>
                        <a:rPr lang="es-ES_tradnl" sz="1400" b="1" dirty="0">
                          <a:solidFill>
                            <a:srgbClr val="FF0000"/>
                          </a:solidFill>
                        </a:rPr>
                        <a:t>+1</a:t>
                      </a:r>
                      <a:r>
                        <a:rPr lang="es-ES_tradnl" sz="1400" dirty="0"/>
                        <a:t>=3</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2</a:t>
                      </a:r>
                      <a:r>
                        <a:rPr lang="es-ES_tradnl" sz="1400" b="1" dirty="0">
                          <a:solidFill>
                            <a:srgbClr val="FF0000"/>
                          </a:solidFill>
                        </a:rPr>
                        <a:t>+1</a:t>
                      </a:r>
                      <a:r>
                        <a:rPr lang="es-ES_tradnl" sz="1400" dirty="0"/>
                        <a:t>=3</a:t>
                      </a:r>
                    </a:p>
                  </a:txBody>
                  <a:tcPr/>
                </a:tc>
                <a:tc>
                  <a:txBody>
                    <a:bodyPr/>
                    <a:lstStyle/>
                    <a:p>
                      <a:r>
                        <a:rPr lang="es-ES_tradnl" sz="1400" dirty="0"/>
                        <a:t>1</a:t>
                      </a:r>
                      <a:r>
                        <a:rPr lang="es-ES_tradnl" sz="1400" b="1" dirty="0">
                          <a:solidFill>
                            <a:srgbClr val="FF0000"/>
                          </a:solidFill>
                        </a:rPr>
                        <a:t>+1</a:t>
                      </a:r>
                      <a:r>
                        <a:rPr lang="es-ES_tradnl" sz="1400" dirty="0"/>
                        <a:t>=2</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L y P</a:t>
                      </a:r>
                    </a:p>
                  </a:txBody>
                  <a:tcPr/>
                </a:tc>
                <a:tc>
                  <a:txBody>
                    <a:bodyPr/>
                    <a:lstStyle/>
                    <a:p>
                      <a:r>
                        <a:rPr lang="es-ES_tradnl" sz="1400" dirty="0"/>
                        <a:t>3</a:t>
                      </a:r>
                      <a:r>
                        <a:rPr lang="es-ES_tradnl" sz="1400" b="1" dirty="0">
                          <a:solidFill>
                            <a:srgbClr val="FF0000"/>
                          </a:solidFill>
                        </a:rPr>
                        <a:t>+1</a:t>
                      </a:r>
                      <a:r>
                        <a:rPr lang="es-ES_tradnl" sz="1400" dirty="0"/>
                        <a:t>=4</a:t>
                      </a:r>
                    </a:p>
                  </a:txBody>
                  <a:tcPr/>
                </a:tc>
                <a:tc>
                  <a:txBody>
                    <a:bodyPr/>
                    <a:lstStyle/>
                    <a:p>
                      <a:r>
                        <a:rPr lang="es-ES_tradnl" sz="1400" dirty="0"/>
                        <a:t>1</a:t>
                      </a:r>
                      <a:r>
                        <a:rPr lang="es-ES_tradnl" sz="1400" b="1" dirty="0">
                          <a:solidFill>
                            <a:srgbClr val="FF0000"/>
                          </a:solidFill>
                        </a:rPr>
                        <a:t>+1</a:t>
                      </a:r>
                      <a:r>
                        <a:rPr lang="es-ES_tradnl" sz="1400" dirty="0"/>
                        <a:t>=2</a:t>
                      </a:r>
                    </a:p>
                  </a:txBody>
                  <a:tcPr/>
                </a:tc>
                <a:extLst>
                  <a:ext uri="{0D108BD9-81ED-4DB2-BD59-A6C34878D82A}">
                    <a16:rowId xmlns:a16="http://schemas.microsoft.com/office/drawing/2014/main" val="263595187"/>
                  </a:ext>
                </a:extLst>
              </a:tr>
            </a:tbl>
          </a:graphicData>
        </a:graphic>
      </p:graphicFrame>
      <p:graphicFrame>
        <p:nvGraphicFramePr>
          <p:cNvPr id="12" name="Table 11">
            <a:extLst>
              <a:ext uri="{FF2B5EF4-FFF2-40B4-BE49-F238E27FC236}">
                <a16:creationId xmlns:a16="http://schemas.microsoft.com/office/drawing/2014/main" id="{CED575FB-00E3-6B72-477A-CBA87B066927}"/>
              </a:ext>
            </a:extLst>
          </p:cNvPr>
          <p:cNvGraphicFramePr>
            <a:graphicFrameLocks noGrp="1"/>
          </p:cNvGraphicFramePr>
          <p:nvPr>
            <p:extLst>
              <p:ext uri="{D42A27DB-BD31-4B8C-83A1-F6EECF244321}">
                <p14:modId xmlns:p14="http://schemas.microsoft.com/office/powerpoint/2010/main" val="3237797218"/>
              </p:ext>
            </p:extLst>
          </p:nvPr>
        </p:nvGraphicFramePr>
        <p:xfrm>
          <a:off x="3992282" y="4274767"/>
          <a:ext cx="4207436" cy="1524000"/>
        </p:xfrm>
        <a:graphic>
          <a:graphicData uri="http://schemas.openxmlformats.org/drawingml/2006/table">
            <a:tbl>
              <a:tblPr firstRow="1" bandRow="1">
                <a:tableStyleId>{16D9F66E-5EB9-4882-86FB-DCBF35E3C3E4}</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0</a:t>
                      </a:r>
                      <a:r>
                        <a:rPr lang="es-ES_tradnl" sz="1400" b="1" dirty="0">
                          <a:solidFill>
                            <a:srgbClr val="FF0000"/>
                          </a:solidFill>
                        </a:rPr>
                        <a:t>+1</a:t>
                      </a:r>
                      <a:r>
                        <a:rPr lang="es-ES_tradnl" sz="1400" dirty="0"/>
                        <a:t>=1</a:t>
                      </a:r>
                    </a:p>
                  </a:txBody>
                  <a:tcPr/>
                </a:tc>
                <a:tc>
                  <a:txBody>
                    <a:bodyPr/>
                    <a:lstStyle/>
                    <a:p>
                      <a:r>
                        <a:rPr lang="es-ES_tradnl" sz="1400" dirty="0"/>
                        <a:t>3</a:t>
                      </a:r>
                      <a:r>
                        <a:rPr lang="es-ES_tradnl" sz="1400" b="1" dirty="0">
                          <a:solidFill>
                            <a:srgbClr val="FF0000"/>
                          </a:solidFill>
                        </a:rPr>
                        <a:t>+1</a:t>
                      </a:r>
                      <a:r>
                        <a:rPr lang="es-ES_tradnl" sz="1400" dirty="0"/>
                        <a:t>=4</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2</a:t>
                      </a:r>
                      <a:r>
                        <a:rPr lang="es-ES_tradnl" sz="1400" b="1" dirty="0">
                          <a:solidFill>
                            <a:srgbClr val="FF0000"/>
                          </a:solidFill>
                        </a:rPr>
                        <a:t>+1</a:t>
                      </a:r>
                      <a:r>
                        <a:rPr lang="es-ES_tradnl" sz="1400" dirty="0"/>
                        <a:t>=3</a:t>
                      </a:r>
                    </a:p>
                  </a:txBody>
                  <a:tcPr/>
                </a:tc>
                <a:tc>
                  <a:txBody>
                    <a:bodyPr/>
                    <a:lstStyle/>
                    <a:p>
                      <a:r>
                        <a:rPr lang="es-ES_tradnl" sz="1400" dirty="0"/>
                        <a:t>0</a:t>
                      </a:r>
                      <a:r>
                        <a:rPr lang="es-ES_tradnl" sz="1400" b="1" dirty="0">
                          <a:solidFill>
                            <a:srgbClr val="FF0000"/>
                          </a:solidFill>
                        </a:rPr>
                        <a:t>+1</a:t>
                      </a:r>
                      <a:r>
                        <a:rPr lang="es-ES_tradnl" sz="1400" dirty="0"/>
                        <a:t>=1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4</a:t>
                      </a:r>
                      <a:r>
                        <a:rPr lang="es-ES_tradnl" sz="1400" b="1" dirty="0">
                          <a:solidFill>
                            <a:srgbClr val="FF0000"/>
                          </a:solidFill>
                        </a:rPr>
                        <a:t>+1</a:t>
                      </a:r>
                      <a:r>
                        <a:rPr lang="es-ES_tradnl" sz="1400" dirty="0"/>
                        <a:t>=5</a:t>
                      </a:r>
                    </a:p>
                  </a:txBody>
                  <a:tcPr/>
                </a:tc>
                <a:tc>
                  <a:txBody>
                    <a:bodyPr/>
                    <a:lstStyle/>
                    <a:p>
                      <a:r>
                        <a:rPr lang="es-ES_tradnl" sz="1400" dirty="0"/>
                        <a:t>1</a:t>
                      </a:r>
                      <a:r>
                        <a:rPr lang="es-ES_tradnl" sz="1400" b="1" dirty="0">
                          <a:solidFill>
                            <a:srgbClr val="FF0000"/>
                          </a:solidFill>
                        </a:rPr>
                        <a:t>+1</a:t>
                      </a:r>
                      <a:r>
                        <a:rPr lang="es-ES_tradnl" sz="1400" dirty="0"/>
                        <a:t>=2</a:t>
                      </a:r>
                    </a:p>
                  </a:txBody>
                  <a:tcPr/>
                </a:tc>
                <a:extLst>
                  <a:ext uri="{0D108BD9-81ED-4DB2-BD59-A6C34878D82A}">
                    <a16:rowId xmlns:a16="http://schemas.microsoft.com/office/drawing/2014/main" val="263595187"/>
                  </a:ext>
                </a:extLst>
              </a:tr>
            </a:tbl>
          </a:graphicData>
        </a:graphic>
      </p:graphicFrame>
    </p:spTree>
    <p:extLst>
      <p:ext uri="{BB962C8B-B14F-4D97-AF65-F5344CB8AC3E}">
        <p14:creationId xmlns:p14="http://schemas.microsoft.com/office/powerpoint/2010/main" val="3070982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10" name="Table 9">
            <a:extLst>
              <a:ext uri="{FF2B5EF4-FFF2-40B4-BE49-F238E27FC236}">
                <a16:creationId xmlns:a16="http://schemas.microsoft.com/office/drawing/2014/main" id="{CBE5F782-13BA-4126-E2EE-B26B03438B69}"/>
              </a:ext>
            </a:extLst>
          </p:cNvPr>
          <p:cNvGraphicFramePr>
            <a:graphicFrameLocks noGrp="1"/>
          </p:cNvGraphicFramePr>
          <p:nvPr/>
        </p:nvGraphicFramePr>
        <p:xfrm>
          <a:off x="1637553" y="2323630"/>
          <a:ext cx="4207436" cy="1524000"/>
        </p:xfrm>
        <a:graphic>
          <a:graphicData uri="http://schemas.openxmlformats.org/drawingml/2006/table">
            <a:tbl>
              <a:tblPr firstRow="1" bandRow="1">
                <a:tableStyleId>{69CF1AB2-1976-4502-BF36-3FF5EA218861}</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1+1=2</a:t>
                      </a:r>
                    </a:p>
                  </a:txBody>
                  <a:tcPr/>
                </a:tc>
                <a:tc>
                  <a:txBody>
                    <a:bodyPr/>
                    <a:lstStyle/>
                    <a:p>
                      <a:r>
                        <a:rPr lang="es-ES_tradnl" sz="1400" dirty="0"/>
                        <a:t>2+1=3</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3+1=4</a:t>
                      </a:r>
                    </a:p>
                  </a:txBody>
                  <a:tcPr/>
                </a:tc>
                <a:tc>
                  <a:txBody>
                    <a:bodyPr/>
                    <a:lstStyle/>
                    <a:p>
                      <a:r>
                        <a:rPr lang="es-ES_tradnl" sz="1400" dirty="0"/>
                        <a:t>1+1=2</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2+1=3</a:t>
                      </a:r>
                    </a:p>
                  </a:txBody>
                  <a:tcPr/>
                </a:tc>
                <a:tc>
                  <a:txBody>
                    <a:bodyPr/>
                    <a:lstStyle/>
                    <a:p>
                      <a:r>
                        <a:rPr lang="es-ES_tradnl" sz="1400" dirty="0"/>
                        <a:t>1+1=2</a:t>
                      </a:r>
                    </a:p>
                  </a:txBody>
                  <a:tcPr/>
                </a:tc>
                <a:extLst>
                  <a:ext uri="{0D108BD9-81ED-4DB2-BD59-A6C34878D82A}">
                    <a16:rowId xmlns:a16="http://schemas.microsoft.com/office/drawing/2014/main" val="263595187"/>
                  </a:ext>
                </a:extLst>
              </a:tr>
            </a:tbl>
          </a:graphicData>
        </a:graphic>
      </p:graphicFrame>
      <p:graphicFrame>
        <p:nvGraphicFramePr>
          <p:cNvPr id="11" name="Table 10">
            <a:extLst>
              <a:ext uri="{FF2B5EF4-FFF2-40B4-BE49-F238E27FC236}">
                <a16:creationId xmlns:a16="http://schemas.microsoft.com/office/drawing/2014/main" id="{67DD6D7B-F486-A5CD-6E76-5F971AF3AB06}"/>
              </a:ext>
            </a:extLst>
          </p:cNvPr>
          <p:cNvGraphicFramePr>
            <a:graphicFrameLocks noGrp="1"/>
          </p:cNvGraphicFramePr>
          <p:nvPr/>
        </p:nvGraphicFramePr>
        <p:xfrm>
          <a:off x="6691856" y="2323630"/>
          <a:ext cx="4207436" cy="1524000"/>
        </p:xfrm>
        <a:graphic>
          <a:graphicData uri="http://schemas.openxmlformats.org/drawingml/2006/table">
            <a:tbl>
              <a:tblPr firstRow="1" bandRow="1">
                <a:tableStyleId>{C4B1156A-380E-4F78-BDF5-A606A8083BF9}</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1+1=2</a:t>
                      </a:r>
                    </a:p>
                  </a:txBody>
                  <a:tcPr/>
                </a:tc>
                <a:tc>
                  <a:txBody>
                    <a:bodyPr/>
                    <a:lstStyle/>
                    <a:p>
                      <a:r>
                        <a:rPr lang="es-ES_tradnl" sz="1400" dirty="0"/>
                        <a:t>2+1=3</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2+1=3</a:t>
                      </a:r>
                    </a:p>
                  </a:txBody>
                  <a:tcPr/>
                </a:tc>
                <a:tc>
                  <a:txBody>
                    <a:bodyPr/>
                    <a:lstStyle/>
                    <a:p>
                      <a:r>
                        <a:rPr lang="es-ES_tradnl" sz="1400" dirty="0"/>
                        <a:t>1+1=2</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L y P</a:t>
                      </a:r>
                    </a:p>
                  </a:txBody>
                  <a:tcPr/>
                </a:tc>
                <a:tc>
                  <a:txBody>
                    <a:bodyPr/>
                    <a:lstStyle/>
                    <a:p>
                      <a:r>
                        <a:rPr lang="es-ES_tradnl" sz="1400" dirty="0"/>
                        <a:t>3+1=4</a:t>
                      </a:r>
                    </a:p>
                  </a:txBody>
                  <a:tcPr/>
                </a:tc>
                <a:tc>
                  <a:txBody>
                    <a:bodyPr/>
                    <a:lstStyle/>
                    <a:p>
                      <a:r>
                        <a:rPr lang="es-ES_tradnl" sz="1400" dirty="0"/>
                        <a:t>1+1=2</a:t>
                      </a:r>
                    </a:p>
                  </a:txBody>
                  <a:tcPr/>
                </a:tc>
                <a:extLst>
                  <a:ext uri="{0D108BD9-81ED-4DB2-BD59-A6C34878D82A}">
                    <a16:rowId xmlns:a16="http://schemas.microsoft.com/office/drawing/2014/main" val="263595187"/>
                  </a:ext>
                </a:extLst>
              </a:tr>
            </a:tbl>
          </a:graphicData>
        </a:graphic>
      </p:graphicFrame>
      <p:graphicFrame>
        <p:nvGraphicFramePr>
          <p:cNvPr id="12" name="Table 11">
            <a:extLst>
              <a:ext uri="{FF2B5EF4-FFF2-40B4-BE49-F238E27FC236}">
                <a16:creationId xmlns:a16="http://schemas.microsoft.com/office/drawing/2014/main" id="{CED575FB-00E3-6B72-477A-CBA87B066927}"/>
              </a:ext>
            </a:extLst>
          </p:cNvPr>
          <p:cNvGraphicFramePr>
            <a:graphicFrameLocks noGrp="1"/>
          </p:cNvGraphicFramePr>
          <p:nvPr/>
        </p:nvGraphicFramePr>
        <p:xfrm>
          <a:off x="3992282" y="4274767"/>
          <a:ext cx="4207436" cy="1524000"/>
        </p:xfrm>
        <a:graphic>
          <a:graphicData uri="http://schemas.openxmlformats.org/drawingml/2006/table">
            <a:tbl>
              <a:tblPr firstRow="1" bandRow="1">
                <a:tableStyleId>{16D9F66E-5EB9-4882-86FB-DCBF35E3C3E4}</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0+1=1</a:t>
                      </a:r>
                    </a:p>
                  </a:txBody>
                  <a:tcPr/>
                </a:tc>
                <a:tc>
                  <a:txBody>
                    <a:bodyPr/>
                    <a:lstStyle/>
                    <a:p>
                      <a:r>
                        <a:rPr lang="es-ES_tradnl" sz="1400" dirty="0"/>
                        <a:t>3+1=4</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2+1=3</a:t>
                      </a:r>
                    </a:p>
                  </a:txBody>
                  <a:tcPr/>
                </a:tc>
                <a:tc>
                  <a:txBody>
                    <a:bodyPr/>
                    <a:lstStyle/>
                    <a:p>
                      <a:r>
                        <a:rPr lang="es-ES_tradnl" sz="1400" dirty="0"/>
                        <a:t>0+1=1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4+1=5</a:t>
                      </a:r>
                    </a:p>
                  </a:txBody>
                  <a:tcPr/>
                </a:tc>
                <a:tc>
                  <a:txBody>
                    <a:bodyPr/>
                    <a:lstStyle/>
                    <a:p>
                      <a:r>
                        <a:rPr lang="es-ES_tradnl" sz="1400" dirty="0"/>
                        <a:t>1+1=2</a:t>
                      </a:r>
                    </a:p>
                  </a:txBody>
                  <a:tcPr/>
                </a:tc>
                <a:extLst>
                  <a:ext uri="{0D108BD9-81ED-4DB2-BD59-A6C34878D82A}">
                    <a16:rowId xmlns:a16="http://schemas.microsoft.com/office/drawing/2014/main" val="263595187"/>
                  </a:ext>
                </a:extLst>
              </a:tr>
            </a:tbl>
          </a:graphicData>
        </a:graphic>
      </p:graphicFrame>
      <p:graphicFrame>
        <p:nvGraphicFramePr>
          <p:cNvPr id="3" name="Table 2">
            <a:extLst>
              <a:ext uri="{FF2B5EF4-FFF2-40B4-BE49-F238E27FC236}">
                <a16:creationId xmlns:a16="http://schemas.microsoft.com/office/drawing/2014/main" id="{F2B1EDA8-FE6E-BFFF-A62A-B6CF7B142D91}"/>
              </a:ext>
            </a:extLst>
          </p:cNvPr>
          <p:cNvGraphicFramePr>
            <a:graphicFrameLocks noGrp="1"/>
          </p:cNvGraphicFramePr>
          <p:nvPr>
            <p:extLst>
              <p:ext uri="{D42A27DB-BD31-4B8C-83A1-F6EECF244321}">
                <p14:modId xmlns:p14="http://schemas.microsoft.com/office/powerpoint/2010/main" val="4025692756"/>
              </p:ext>
            </p:extLst>
          </p:nvPr>
        </p:nvGraphicFramePr>
        <p:xfrm>
          <a:off x="861677" y="2130805"/>
          <a:ext cx="5184590" cy="1828800"/>
        </p:xfrm>
        <a:graphic>
          <a:graphicData uri="http://schemas.openxmlformats.org/drawingml/2006/table">
            <a:tbl>
              <a:tblPr firstRow="1" bandRow="1">
                <a:tableStyleId>{69CF1AB2-1976-4502-BF36-3FF5EA218861}</a:tableStyleId>
              </a:tblPr>
              <a:tblGrid>
                <a:gridCol w="1036918">
                  <a:extLst>
                    <a:ext uri="{9D8B030D-6E8A-4147-A177-3AD203B41FA5}">
                      <a16:colId xmlns:a16="http://schemas.microsoft.com/office/drawing/2014/main" val="3834093890"/>
                    </a:ext>
                  </a:extLst>
                </a:gridCol>
                <a:gridCol w="1036918">
                  <a:extLst>
                    <a:ext uri="{9D8B030D-6E8A-4147-A177-3AD203B41FA5}">
                      <a16:colId xmlns:a16="http://schemas.microsoft.com/office/drawing/2014/main" val="1576245209"/>
                    </a:ext>
                  </a:extLst>
                </a:gridCol>
                <a:gridCol w="1036918">
                  <a:extLst>
                    <a:ext uri="{9D8B030D-6E8A-4147-A177-3AD203B41FA5}">
                      <a16:colId xmlns:a16="http://schemas.microsoft.com/office/drawing/2014/main" val="4185649975"/>
                    </a:ext>
                  </a:extLst>
                </a:gridCol>
                <a:gridCol w="1036918">
                  <a:extLst>
                    <a:ext uri="{9D8B030D-6E8A-4147-A177-3AD203B41FA5}">
                      <a16:colId xmlns:a16="http://schemas.microsoft.com/office/drawing/2014/main" val="1602041793"/>
                    </a:ext>
                  </a:extLst>
                </a:gridCol>
                <a:gridCol w="1036918">
                  <a:extLst>
                    <a:ext uri="{9D8B030D-6E8A-4147-A177-3AD203B41FA5}">
                      <a16:colId xmlns:a16="http://schemas.microsoft.com/office/drawing/2014/main" val="4070036071"/>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2/9</a:t>
                      </a:r>
                    </a:p>
                  </a:txBody>
                  <a:tcPr/>
                </a:tc>
                <a:tc>
                  <a:txBody>
                    <a:bodyPr/>
                    <a:lstStyle/>
                    <a:p>
                      <a:r>
                        <a:rPr lang="es-ES_tradnl" sz="1400" dirty="0"/>
                        <a:t>3/7</a:t>
                      </a:r>
                    </a:p>
                  </a:txBody>
                  <a:tcPr/>
                </a:tc>
                <a:tc>
                  <a:txBody>
                    <a:bodyPr/>
                    <a:lstStyle/>
                    <a:p>
                      <a:r>
                        <a:rPr lang="es-ES_tradnl" sz="1400" dirty="0"/>
                        <a:t>5/16</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4/9</a:t>
                      </a:r>
                    </a:p>
                  </a:txBody>
                  <a:tcPr/>
                </a:tc>
                <a:tc>
                  <a:txBody>
                    <a:bodyPr/>
                    <a:lstStyle/>
                    <a:p>
                      <a:r>
                        <a:rPr lang="es-ES_tradnl" sz="1400" dirty="0"/>
                        <a:t>2/7</a:t>
                      </a:r>
                    </a:p>
                  </a:txBody>
                  <a:tcPr/>
                </a:tc>
                <a:tc>
                  <a:txBody>
                    <a:bodyPr/>
                    <a:lstStyle/>
                    <a:p>
                      <a:r>
                        <a:rPr lang="es-ES_tradnl" sz="1400" dirty="0"/>
                        <a:t>6/16</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3/9</a:t>
                      </a:r>
                    </a:p>
                  </a:txBody>
                  <a:tcPr/>
                </a:tc>
                <a:tc>
                  <a:txBody>
                    <a:bodyPr/>
                    <a:lstStyle/>
                    <a:p>
                      <a:r>
                        <a:rPr lang="es-ES_tradnl" sz="1400" dirty="0"/>
                        <a:t>2/7</a:t>
                      </a:r>
                    </a:p>
                  </a:txBody>
                  <a:tcPr/>
                </a:tc>
                <a:tc>
                  <a:txBody>
                    <a:bodyPr/>
                    <a:lstStyle/>
                    <a:p>
                      <a:r>
                        <a:rPr lang="es-ES_tradnl" sz="1400" dirty="0"/>
                        <a:t>5/16</a:t>
                      </a:r>
                    </a:p>
                  </a:txBody>
                  <a:tcPr>
                    <a:solidFill>
                      <a:schemeClr val="bg2"/>
                    </a:solidFill>
                  </a:tcPr>
                </a:tc>
                <a:extLst>
                  <a:ext uri="{0D108BD9-81ED-4DB2-BD59-A6C34878D82A}">
                    <a16:rowId xmlns:a16="http://schemas.microsoft.com/office/drawing/2014/main" val="263595187"/>
                  </a:ext>
                </a:extLst>
              </a:tr>
              <a:tr h="0">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9/16</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7/16</a:t>
                      </a:r>
                    </a:p>
                  </a:txBody>
                  <a:tcPr>
                    <a:solidFill>
                      <a:schemeClr val="bg2"/>
                    </a:solidFill>
                  </a:tcPr>
                </a:tc>
                <a:tc>
                  <a:txBody>
                    <a:bodyPr/>
                    <a:lstStyle/>
                    <a:p>
                      <a:r>
                        <a:rPr lang="es-ES_tradnl" sz="1400" dirty="0"/>
                        <a:t>16</a:t>
                      </a:r>
                    </a:p>
                  </a:txBody>
                  <a:tcPr>
                    <a:solidFill>
                      <a:schemeClr val="bg2"/>
                    </a:solidFill>
                  </a:tcPr>
                </a:tc>
                <a:extLst>
                  <a:ext uri="{0D108BD9-81ED-4DB2-BD59-A6C34878D82A}">
                    <a16:rowId xmlns:a16="http://schemas.microsoft.com/office/drawing/2014/main" val="491576964"/>
                  </a:ext>
                </a:extLst>
              </a:tr>
            </a:tbl>
          </a:graphicData>
        </a:graphic>
      </p:graphicFrame>
      <p:graphicFrame>
        <p:nvGraphicFramePr>
          <p:cNvPr id="4" name="Table 3">
            <a:extLst>
              <a:ext uri="{FF2B5EF4-FFF2-40B4-BE49-F238E27FC236}">
                <a16:creationId xmlns:a16="http://schemas.microsoft.com/office/drawing/2014/main" id="{7E7BA5B6-AE73-9D85-FC04-5A18841254EA}"/>
              </a:ext>
            </a:extLst>
          </p:cNvPr>
          <p:cNvGraphicFramePr>
            <a:graphicFrameLocks noGrp="1"/>
          </p:cNvGraphicFramePr>
          <p:nvPr>
            <p:extLst>
              <p:ext uri="{D42A27DB-BD31-4B8C-83A1-F6EECF244321}">
                <p14:modId xmlns:p14="http://schemas.microsoft.com/office/powerpoint/2010/main" val="4024402665"/>
              </p:ext>
            </p:extLst>
          </p:nvPr>
        </p:nvGraphicFramePr>
        <p:xfrm>
          <a:off x="6458772" y="2141167"/>
          <a:ext cx="5042945" cy="1828800"/>
        </p:xfrm>
        <a:graphic>
          <a:graphicData uri="http://schemas.openxmlformats.org/drawingml/2006/table">
            <a:tbl>
              <a:tblPr firstRow="1" bandRow="1">
                <a:tableStyleId>{C4B1156A-380E-4F78-BDF5-A606A8083BF9}</a:tableStyleId>
              </a:tblPr>
              <a:tblGrid>
                <a:gridCol w="1008589">
                  <a:extLst>
                    <a:ext uri="{9D8B030D-6E8A-4147-A177-3AD203B41FA5}">
                      <a16:colId xmlns:a16="http://schemas.microsoft.com/office/drawing/2014/main" val="3834093890"/>
                    </a:ext>
                  </a:extLst>
                </a:gridCol>
                <a:gridCol w="1008589">
                  <a:extLst>
                    <a:ext uri="{9D8B030D-6E8A-4147-A177-3AD203B41FA5}">
                      <a16:colId xmlns:a16="http://schemas.microsoft.com/office/drawing/2014/main" val="1576245209"/>
                    </a:ext>
                  </a:extLst>
                </a:gridCol>
                <a:gridCol w="1008589">
                  <a:extLst>
                    <a:ext uri="{9D8B030D-6E8A-4147-A177-3AD203B41FA5}">
                      <a16:colId xmlns:a16="http://schemas.microsoft.com/office/drawing/2014/main" val="4185649975"/>
                    </a:ext>
                  </a:extLst>
                </a:gridCol>
                <a:gridCol w="1111742">
                  <a:extLst>
                    <a:ext uri="{9D8B030D-6E8A-4147-A177-3AD203B41FA5}">
                      <a16:colId xmlns:a16="http://schemas.microsoft.com/office/drawing/2014/main" val="1602041793"/>
                    </a:ext>
                  </a:extLst>
                </a:gridCol>
                <a:gridCol w="905436">
                  <a:extLst>
                    <a:ext uri="{9D8B030D-6E8A-4147-A177-3AD203B41FA5}">
                      <a16:colId xmlns:a16="http://schemas.microsoft.com/office/drawing/2014/main" val="1595073498"/>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2/9</a:t>
                      </a:r>
                    </a:p>
                  </a:txBody>
                  <a:tcPr/>
                </a:tc>
                <a:tc>
                  <a:txBody>
                    <a:bodyPr/>
                    <a:lstStyle/>
                    <a:p>
                      <a:r>
                        <a:rPr lang="es-ES_tradnl" sz="1400" dirty="0"/>
                        <a:t>3/7</a:t>
                      </a:r>
                    </a:p>
                  </a:txBody>
                  <a:tcPr/>
                </a:tc>
                <a:tc>
                  <a:txBody>
                    <a:bodyPr/>
                    <a:lstStyle/>
                    <a:p>
                      <a:r>
                        <a:rPr lang="es-ES_tradnl" sz="1400" dirty="0"/>
                        <a:t>5/16</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3/9</a:t>
                      </a:r>
                    </a:p>
                  </a:txBody>
                  <a:tcPr/>
                </a:tc>
                <a:tc>
                  <a:txBody>
                    <a:bodyPr/>
                    <a:lstStyle/>
                    <a:p>
                      <a:r>
                        <a:rPr lang="es-ES_tradnl" sz="1400" dirty="0"/>
                        <a:t>2/7</a:t>
                      </a:r>
                    </a:p>
                  </a:txBody>
                  <a:tcPr/>
                </a:tc>
                <a:tc>
                  <a:txBody>
                    <a:bodyPr/>
                    <a:lstStyle/>
                    <a:p>
                      <a:r>
                        <a:rPr lang="es-ES_tradnl" sz="1400" dirty="0"/>
                        <a:t>5/16</a:t>
                      </a:r>
                    </a:p>
                  </a:txBody>
                  <a:tcPr>
                    <a:solidFill>
                      <a:schemeClr val="bg2"/>
                    </a:solidFill>
                  </a:tcPr>
                </a:tc>
                <a:extLst>
                  <a:ext uri="{0D108BD9-81ED-4DB2-BD59-A6C34878D82A}">
                    <a16:rowId xmlns:a16="http://schemas.microsoft.com/office/drawing/2014/main" val="1700983210"/>
                  </a:ext>
                </a:extLst>
              </a:tr>
              <a:tr h="284984">
                <a:tc vMerge="1">
                  <a:txBody>
                    <a:bodyPr/>
                    <a:lstStyle/>
                    <a:p>
                      <a:endParaRPr lang="es-ES_tradnl" dirty="0"/>
                    </a:p>
                  </a:txBody>
                  <a:tcPr/>
                </a:tc>
                <a:tc>
                  <a:txBody>
                    <a:bodyPr/>
                    <a:lstStyle/>
                    <a:p>
                      <a:r>
                        <a:rPr lang="es-ES_tradnl" sz="1400" dirty="0"/>
                        <a:t>L y P</a:t>
                      </a:r>
                    </a:p>
                  </a:txBody>
                  <a:tcPr/>
                </a:tc>
                <a:tc>
                  <a:txBody>
                    <a:bodyPr/>
                    <a:lstStyle/>
                    <a:p>
                      <a:r>
                        <a:rPr lang="es-ES_tradnl" sz="1400" dirty="0"/>
                        <a:t>4/9</a:t>
                      </a:r>
                    </a:p>
                  </a:txBody>
                  <a:tcPr/>
                </a:tc>
                <a:tc>
                  <a:txBody>
                    <a:bodyPr/>
                    <a:lstStyle/>
                    <a:p>
                      <a:r>
                        <a:rPr lang="es-ES_tradnl" sz="1400" dirty="0"/>
                        <a:t>2/7</a:t>
                      </a:r>
                    </a:p>
                  </a:txBody>
                  <a:tcPr/>
                </a:tc>
                <a:tc>
                  <a:txBody>
                    <a:bodyPr/>
                    <a:lstStyle/>
                    <a:p>
                      <a:r>
                        <a:rPr lang="es-ES_tradnl" sz="1400" dirty="0"/>
                        <a:t>6/16</a:t>
                      </a:r>
                    </a:p>
                  </a:txBody>
                  <a:tcPr>
                    <a:solidFill>
                      <a:schemeClr val="bg2"/>
                    </a:solidFill>
                  </a:tcPr>
                </a:tc>
                <a:extLst>
                  <a:ext uri="{0D108BD9-81ED-4DB2-BD59-A6C34878D82A}">
                    <a16:rowId xmlns:a16="http://schemas.microsoft.com/office/drawing/2014/main" val="263595187"/>
                  </a:ext>
                </a:extLst>
              </a:tr>
              <a:tr h="279834">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9/16</a:t>
                      </a:r>
                    </a:p>
                  </a:txBody>
                  <a:tcPr>
                    <a:solidFill>
                      <a:schemeClr val="bg2"/>
                    </a:solidFill>
                  </a:tcPr>
                </a:tc>
                <a:tc>
                  <a:txBody>
                    <a:bodyPr/>
                    <a:lstStyle/>
                    <a:p>
                      <a:r>
                        <a:rPr lang="es-ES_tradnl" sz="1400" dirty="0"/>
                        <a:t>7/16</a:t>
                      </a:r>
                    </a:p>
                  </a:txBody>
                  <a:tcPr>
                    <a:solidFill>
                      <a:schemeClr val="bg2"/>
                    </a:solidFill>
                  </a:tcPr>
                </a:tc>
                <a:tc>
                  <a:txBody>
                    <a:bodyPr/>
                    <a:lstStyle/>
                    <a:p>
                      <a:r>
                        <a:rPr lang="es-ES_tradnl" sz="1400" dirty="0"/>
                        <a:t>16</a:t>
                      </a:r>
                    </a:p>
                  </a:txBody>
                  <a:tcPr>
                    <a:solidFill>
                      <a:schemeClr val="bg2"/>
                    </a:solidFill>
                  </a:tcPr>
                </a:tc>
                <a:extLst>
                  <a:ext uri="{0D108BD9-81ED-4DB2-BD59-A6C34878D82A}">
                    <a16:rowId xmlns:a16="http://schemas.microsoft.com/office/drawing/2014/main" val="3439381272"/>
                  </a:ext>
                </a:extLst>
              </a:tr>
            </a:tbl>
          </a:graphicData>
        </a:graphic>
      </p:graphicFrame>
      <p:graphicFrame>
        <p:nvGraphicFramePr>
          <p:cNvPr id="7" name="Table 6">
            <a:extLst>
              <a:ext uri="{FF2B5EF4-FFF2-40B4-BE49-F238E27FC236}">
                <a16:creationId xmlns:a16="http://schemas.microsoft.com/office/drawing/2014/main" id="{865A4593-A29B-F8F8-1C8A-59C757E2A9A6}"/>
              </a:ext>
            </a:extLst>
          </p:cNvPr>
          <p:cNvGraphicFramePr>
            <a:graphicFrameLocks noGrp="1"/>
          </p:cNvGraphicFramePr>
          <p:nvPr>
            <p:extLst>
              <p:ext uri="{D42A27DB-BD31-4B8C-83A1-F6EECF244321}">
                <p14:modId xmlns:p14="http://schemas.microsoft.com/office/powerpoint/2010/main" val="4249459484"/>
              </p:ext>
            </p:extLst>
          </p:nvPr>
        </p:nvGraphicFramePr>
        <p:xfrm>
          <a:off x="3741271" y="4177554"/>
          <a:ext cx="4963460" cy="1828800"/>
        </p:xfrm>
        <a:graphic>
          <a:graphicData uri="http://schemas.openxmlformats.org/drawingml/2006/table">
            <a:tbl>
              <a:tblPr firstRow="1" bandRow="1">
                <a:tableStyleId>{16D9F66E-5EB9-4882-86FB-DCBF35E3C3E4}</a:tableStyleId>
              </a:tblPr>
              <a:tblGrid>
                <a:gridCol w="992692">
                  <a:extLst>
                    <a:ext uri="{9D8B030D-6E8A-4147-A177-3AD203B41FA5}">
                      <a16:colId xmlns:a16="http://schemas.microsoft.com/office/drawing/2014/main" val="3834093890"/>
                    </a:ext>
                  </a:extLst>
                </a:gridCol>
                <a:gridCol w="992692">
                  <a:extLst>
                    <a:ext uri="{9D8B030D-6E8A-4147-A177-3AD203B41FA5}">
                      <a16:colId xmlns:a16="http://schemas.microsoft.com/office/drawing/2014/main" val="1576245209"/>
                    </a:ext>
                  </a:extLst>
                </a:gridCol>
                <a:gridCol w="992692">
                  <a:extLst>
                    <a:ext uri="{9D8B030D-6E8A-4147-A177-3AD203B41FA5}">
                      <a16:colId xmlns:a16="http://schemas.microsoft.com/office/drawing/2014/main" val="4185649975"/>
                    </a:ext>
                  </a:extLst>
                </a:gridCol>
                <a:gridCol w="1062019">
                  <a:extLst>
                    <a:ext uri="{9D8B030D-6E8A-4147-A177-3AD203B41FA5}">
                      <a16:colId xmlns:a16="http://schemas.microsoft.com/office/drawing/2014/main" val="1602041793"/>
                    </a:ext>
                  </a:extLst>
                </a:gridCol>
                <a:gridCol w="923365">
                  <a:extLst>
                    <a:ext uri="{9D8B030D-6E8A-4147-A177-3AD203B41FA5}">
                      <a16:colId xmlns:a16="http://schemas.microsoft.com/office/drawing/2014/main" val="3045544032"/>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1/9</a:t>
                      </a:r>
                    </a:p>
                  </a:txBody>
                  <a:tcPr/>
                </a:tc>
                <a:tc>
                  <a:txBody>
                    <a:bodyPr/>
                    <a:lstStyle/>
                    <a:p>
                      <a:r>
                        <a:rPr lang="es-ES_tradnl" sz="1400" dirty="0"/>
                        <a:t>4/7</a:t>
                      </a:r>
                    </a:p>
                  </a:txBody>
                  <a:tcPr/>
                </a:tc>
                <a:tc>
                  <a:txBody>
                    <a:bodyPr/>
                    <a:lstStyle/>
                    <a:p>
                      <a:r>
                        <a:rPr lang="es-ES_tradnl" sz="1400" dirty="0"/>
                        <a:t>5/16</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3/9</a:t>
                      </a:r>
                    </a:p>
                  </a:txBody>
                  <a:tcPr/>
                </a:tc>
                <a:tc>
                  <a:txBody>
                    <a:bodyPr/>
                    <a:lstStyle/>
                    <a:p>
                      <a:r>
                        <a:rPr lang="es-ES_tradnl" sz="1400" dirty="0"/>
                        <a:t>1/7</a:t>
                      </a:r>
                    </a:p>
                  </a:txBody>
                  <a:tcPr/>
                </a:tc>
                <a:tc>
                  <a:txBody>
                    <a:bodyPr/>
                    <a:lstStyle/>
                    <a:p>
                      <a:r>
                        <a:rPr lang="es-ES_tradnl" sz="1400" dirty="0"/>
                        <a:t>4/16</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5/9</a:t>
                      </a:r>
                    </a:p>
                  </a:txBody>
                  <a:tcPr/>
                </a:tc>
                <a:tc>
                  <a:txBody>
                    <a:bodyPr/>
                    <a:lstStyle/>
                    <a:p>
                      <a:r>
                        <a:rPr lang="es-ES_tradnl" sz="1400" dirty="0"/>
                        <a:t>2/7</a:t>
                      </a:r>
                    </a:p>
                  </a:txBody>
                  <a:tcPr/>
                </a:tc>
                <a:tc>
                  <a:txBody>
                    <a:bodyPr/>
                    <a:lstStyle/>
                    <a:p>
                      <a:r>
                        <a:rPr lang="es-ES_tradnl" sz="1400" dirty="0"/>
                        <a:t>6/16</a:t>
                      </a:r>
                    </a:p>
                  </a:txBody>
                  <a:tcPr>
                    <a:solidFill>
                      <a:schemeClr val="bg2"/>
                    </a:solidFill>
                  </a:tcPr>
                </a:tc>
                <a:extLst>
                  <a:ext uri="{0D108BD9-81ED-4DB2-BD59-A6C34878D82A}">
                    <a16:rowId xmlns:a16="http://schemas.microsoft.com/office/drawing/2014/main" val="263595187"/>
                  </a:ext>
                </a:extLst>
              </a:tr>
              <a:tr h="279834">
                <a:tc>
                  <a:txBody>
                    <a:bodyPr/>
                    <a:lstStyle/>
                    <a:p>
                      <a:endParaRPr lang="es-ES_tradnl" sz="12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9/16</a:t>
                      </a:r>
                    </a:p>
                  </a:txBody>
                  <a:tcPr>
                    <a:solidFill>
                      <a:schemeClr val="bg2"/>
                    </a:solidFill>
                  </a:tcPr>
                </a:tc>
                <a:tc>
                  <a:txBody>
                    <a:bodyPr/>
                    <a:lstStyle/>
                    <a:p>
                      <a:r>
                        <a:rPr lang="es-ES_tradnl" sz="1400" dirty="0"/>
                        <a:t>7/16</a:t>
                      </a:r>
                    </a:p>
                  </a:txBody>
                  <a:tcPr>
                    <a:solidFill>
                      <a:schemeClr val="bg2"/>
                    </a:solidFill>
                  </a:tcPr>
                </a:tc>
                <a:tc>
                  <a:txBody>
                    <a:bodyPr/>
                    <a:lstStyle/>
                    <a:p>
                      <a:r>
                        <a:rPr lang="es-ES_tradnl" sz="1400" dirty="0"/>
                        <a:t>16</a:t>
                      </a:r>
                    </a:p>
                  </a:txBody>
                  <a:tcPr>
                    <a:solidFill>
                      <a:schemeClr val="bg2"/>
                    </a:solidFill>
                  </a:tcPr>
                </a:tc>
                <a:extLst>
                  <a:ext uri="{0D108BD9-81ED-4DB2-BD59-A6C34878D82A}">
                    <a16:rowId xmlns:a16="http://schemas.microsoft.com/office/drawing/2014/main" val="4147493518"/>
                  </a:ext>
                </a:extLst>
              </a:tr>
            </a:tbl>
          </a:graphicData>
        </a:graphic>
      </p:graphicFrame>
    </p:spTree>
    <p:extLst>
      <p:ext uri="{BB962C8B-B14F-4D97-AF65-F5344CB8AC3E}">
        <p14:creationId xmlns:p14="http://schemas.microsoft.com/office/powerpoint/2010/main" val="9976851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Ahora podemos calcular:</a:t>
                </a:r>
              </a:p>
              <a:p>
                <a:pPr marL="0" indent="0">
                  <a:buNone/>
                </a:pPr>
                <a:r>
                  <a:rPr lang="es-ES_tradnl" sz="2400" dirty="0"/>
                  <a:t>Si queremos ver si el alumno aprueba si </a:t>
                </a:r>
                <a:r>
                  <a:rPr lang="es-ES_tradnl" sz="2400" i="1" dirty="0">
                    <a:solidFill>
                      <a:schemeClr val="accent1"/>
                    </a:solidFill>
                  </a:rPr>
                  <a:t>estudio mucho tiempo</a:t>
                </a:r>
                <a:r>
                  <a:rPr lang="es-ES_tradnl" sz="2400" dirty="0"/>
                  <a:t>, </a:t>
                </a:r>
                <a:r>
                  <a:rPr lang="es-ES_tradnl" sz="2400" i="1" dirty="0">
                    <a:solidFill>
                      <a:schemeClr val="accent4"/>
                    </a:solidFill>
                  </a:rPr>
                  <a:t>realizo practica y lecturas</a:t>
                </a:r>
                <a:r>
                  <a:rPr lang="es-ES_tradnl" sz="2400" dirty="0"/>
                  <a:t>, y </a:t>
                </a:r>
                <a:r>
                  <a:rPr lang="es-ES_tradnl" sz="2400" i="1" dirty="0">
                    <a:solidFill>
                      <a:schemeClr val="accent6"/>
                    </a:solidFill>
                  </a:rPr>
                  <a:t>venia con puntuación baja en exámenes anteriores</a:t>
                </a:r>
                <a:r>
                  <a:rPr lang="es-ES_tradnl" sz="2400" dirty="0"/>
                  <a:t>:  </a:t>
                </a:r>
              </a:p>
              <a:p>
                <a:pPr marL="0" indent="0">
                  <a:buNone/>
                </a:pPr>
                <a:r>
                  <a:rPr lang="es-ES_tradnl" sz="2400" dirty="0"/>
                  <a:t>  </a:t>
                </a:r>
              </a:p>
              <a:p>
                <a14:m>
                  <m:oMath xmlns:m="http://schemas.openxmlformats.org/officeDocument/2006/math">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𝐻</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𝐸</m:t>
                        </m:r>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0.333 ∗ 0.</m:t>
                    </m:r>
                    <m:r>
                      <a:rPr lang="en-US" sz="2400" b="0" i="1" smtClean="0">
                        <a:solidFill>
                          <a:schemeClr val="tx1"/>
                        </a:solidFill>
                        <a:latin typeface="Cambria Math" panose="02040503050406030204" pitchFamily="18" charset="0"/>
                      </a:rPr>
                      <m:t>444</m:t>
                    </m:r>
                    <m:r>
                      <a:rPr lang="en-US" sz="2400" i="1">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0.111</m:t>
                    </m:r>
                    <m:r>
                      <a:rPr lang="en-US" sz="2400" b="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 0.</m:t>
                    </m:r>
                    <m:r>
                      <a:rPr lang="en-US" sz="2400" b="0" i="1" smtClean="0">
                        <a:solidFill>
                          <a:schemeClr val="tx1"/>
                        </a:solidFill>
                        <a:latin typeface="Cambria Math" panose="02040503050406030204" pitchFamily="18" charset="0"/>
                      </a:rPr>
                      <m:t>5</m:t>
                    </m:r>
                    <m:r>
                      <a:rPr lang="en-US" sz="2400" i="1">
                        <a:solidFill>
                          <a:schemeClr val="tx1"/>
                        </a:solidFill>
                        <a:latin typeface="Cambria Math" panose="02040503050406030204" pitchFamily="18" charset="0"/>
                      </a:rPr>
                      <m:t>6</m:t>
                    </m:r>
                    <m:r>
                      <a:rPr lang="en-US" sz="2400" b="0" i="1" smtClean="0">
                        <a:solidFill>
                          <a:schemeClr val="tx1"/>
                        </a:solidFill>
                        <a:latin typeface="Cambria Math" panose="02040503050406030204" pitchFamily="18" charset="0"/>
                      </a:rPr>
                      <m:t>25=0.0092</m:t>
                    </m:r>
                  </m:oMath>
                </a14:m>
                <a:r>
                  <a:rPr lang="es-ES_tradnl" sz="2400" dirty="0">
                    <a:solidFill>
                      <a:schemeClr val="tx1"/>
                    </a:solidFill>
                  </a:rPr>
                  <a:t> </a:t>
                </a:r>
              </a:p>
              <a:p>
                <a14:m>
                  <m:oMath xmlns:m="http://schemas.openxmlformats.org/officeDocument/2006/math">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𝐻</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𝐸</m:t>
                        </m:r>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m:t>
                    </m:r>
                    <m:r>
                      <a:rPr lang="en-US" sz="2400" b="0" i="1" smtClean="0">
                        <a:solidFill>
                          <a:schemeClr val="tx1"/>
                        </a:solidFill>
                        <a:latin typeface="Cambria Math" panose="02040503050406030204" pitchFamily="18" charset="0"/>
                      </a:rPr>
                      <m:t>286</m:t>
                    </m:r>
                    <m:r>
                      <a:rPr lang="en-US" sz="2400" i="1">
                        <a:solidFill>
                          <a:schemeClr val="tx1"/>
                        </a:solidFill>
                        <a:latin typeface="Cambria Math" panose="02040503050406030204" pitchFamily="18" charset="0"/>
                      </a:rPr>
                      <m:t> ∗</m:t>
                    </m:r>
                    <m:r>
                      <a:rPr lang="en-US" sz="2400" i="1">
                        <a:latin typeface="Cambria Math" panose="02040503050406030204" pitchFamily="18" charset="0"/>
                      </a:rPr>
                      <m:t>0.286</m:t>
                    </m:r>
                    <m:r>
                      <a:rPr lang="en-US" sz="2400" i="1">
                        <a:solidFill>
                          <a:schemeClr val="tx1"/>
                        </a:solidFill>
                        <a:latin typeface="Cambria Math" panose="02040503050406030204" pitchFamily="18" charset="0"/>
                      </a:rPr>
                      <m:t>∗</m:t>
                    </m:r>
                    <m:r>
                      <a:rPr lang="en-US" sz="2400" i="1">
                        <a:latin typeface="Cambria Math" panose="02040503050406030204" pitchFamily="18" charset="0"/>
                      </a:rPr>
                      <m:t>0.286</m:t>
                    </m:r>
                    <m:r>
                      <a:rPr lang="en-US" sz="2400" i="1">
                        <a:solidFill>
                          <a:schemeClr val="tx1"/>
                        </a:solidFill>
                        <a:latin typeface="Cambria Math" panose="02040503050406030204" pitchFamily="18" charset="0"/>
                      </a:rPr>
                      <m:t>∗ 0.</m:t>
                    </m:r>
                    <m:r>
                      <a:rPr lang="en-US" sz="2400" b="0" i="1" smtClean="0">
                        <a:solidFill>
                          <a:schemeClr val="tx1"/>
                        </a:solidFill>
                        <a:latin typeface="Cambria Math" panose="02040503050406030204" pitchFamily="18" charset="0"/>
                      </a:rPr>
                      <m:t>4375=0.0102</m:t>
                    </m:r>
                  </m:oMath>
                </a14:m>
                <a:r>
                  <a:rPr lang="es-ES_tradnl" sz="2400" dirty="0">
                    <a:solidFill>
                      <a:schemeClr val="tx1"/>
                    </a:solidFill>
                  </a:rPr>
                  <a:t> </a:t>
                </a:r>
              </a:p>
            </p:txBody>
          </p:sp>
        </mc:Choice>
        <mc:Fallback xmlns="">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a:stretch>
              </a:blipFill>
            </p:spPr>
            <p:txBody>
              <a:bodyPr/>
              <a:lstStyle/>
              <a:p>
                <a:r>
                  <a:rPr lang="es-ES_tradnl">
                    <a:noFill/>
                  </a:rPr>
                  <a:t> </a:t>
                </a:r>
              </a:p>
            </p:txBody>
          </p:sp>
        </mc:Fallback>
      </mc:AlternateContent>
    </p:spTree>
    <p:extLst>
      <p:ext uri="{BB962C8B-B14F-4D97-AF65-F5344CB8AC3E}">
        <p14:creationId xmlns:p14="http://schemas.microsoft.com/office/powerpoint/2010/main" val="3828108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23A70-4CD2-192A-88CB-EE3070DD4D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D4C3FC-CFDA-1B01-06AE-6308761B6E00}"/>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B60458D6-DB0B-B4C4-F9F1-DD64FE62B060}"/>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93F7046B-B5A4-8DEE-8514-2F5676819EB9}"/>
                  </a:ext>
                </a:extLst>
              </p:cNvPr>
              <p:cNvSpPr>
                <a:spLocks noGrp="1"/>
              </p:cNvSpPr>
              <p:nvPr>
                <p:ph idx="1"/>
              </p:nvPr>
            </p:nvSpPr>
            <p:spPr>
              <a:xfrm>
                <a:off x="700636" y="1766047"/>
                <a:ext cx="10691264" cy="4163166"/>
              </a:xfrm>
            </p:spPr>
            <p:txBody>
              <a:bodyPr>
                <a:normAutofit/>
              </a:bodyPr>
              <a:lstStyle/>
              <a:p>
                <a:pPr marL="0" indent="0">
                  <a:buNone/>
                </a:pPr>
                <a:r>
                  <a:rPr lang="es-ES_tradnl" sz="2400" dirty="0"/>
                  <a:t>Ahora podemos calcular:</a:t>
                </a:r>
              </a:p>
              <a:p>
                <a:pPr marL="0" indent="0">
                  <a:buNone/>
                </a:pPr>
                <a:r>
                  <a:rPr lang="es-ES_tradnl" sz="2400" dirty="0"/>
                  <a:t>Si queremos ver si el alumno aprueba si </a:t>
                </a:r>
                <a:r>
                  <a:rPr lang="es-ES_tradnl" sz="2400" i="1" dirty="0">
                    <a:solidFill>
                      <a:schemeClr val="accent1"/>
                    </a:solidFill>
                  </a:rPr>
                  <a:t>estudio mucho tiempo</a:t>
                </a:r>
                <a:r>
                  <a:rPr lang="es-ES_tradnl" sz="2400" dirty="0"/>
                  <a:t>, </a:t>
                </a:r>
                <a:r>
                  <a:rPr lang="es-ES_tradnl" sz="2400" i="1" dirty="0">
                    <a:solidFill>
                      <a:schemeClr val="accent4"/>
                    </a:solidFill>
                  </a:rPr>
                  <a:t>realizo practica y lecturas</a:t>
                </a:r>
                <a:r>
                  <a:rPr lang="es-ES_tradnl" sz="2400" dirty="0"/>
                  <a:t>, y </a:t>
                </a:r>
                <a:r>
                  <a:rPr lang="es-ES_tradnl" sz="2400" i="1" dirty="0">
                    <a:solidFill>
                      <a:schemeClr val="accent6"/>
                    </a:solidFill>
                  </a:rPr>
                  <a:t>venia con puntuación baja en exámenes anteriores</a:t>
                </a:r>
                <a:r>
                  <a:rPr lang="es-ES_tradnl" sz="2400" dirty="0"/>
                  <a:t>:</a:t>
                </a:r>
                <a:endParaRPr lang="es-ES_tradnl" sz="2400" i="1" dirty="0">
                  <a:solidFill>
                    <a:schemeClr val="accent6"/>
                  </a:solidFill>
                </a:endParaRPr>
              </a:p>
              <a:p>
                <a:pPr marL="0" indent="0">
                  <a:buNone/>
                </a:pPr>
                <a:r>
                  <a:rPr lang="es-ES_tradnl" sz="2400" dirty="0"/>
                  <a:t>  </a:t>
                </a:r>
              </a:p>
              <a:p>
                <a14:m>
                  <m:oMath xmlns:m="http://schemas.openxmlformats.org/officeDocument/2006/math">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𝐻</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𝐸</m:t>
                        </m:r>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0.333 ∗ 0.</m:t>
                    </m:r>
                    <m:r>
                      <a:rPr lang="en-US" sz="2400" b="0" i="1" smtClean="0">
                        <a:solidFill>
                          <a:schemeClr val="tx1"/>
                        </a:solidFill>
                        <a:latin typeface="Cambria Math" panose="02040503050406030204" pitchFamily="18" charset="0"/>
                      </a:rPr>
                      <m:t>444</m:t>
                    </m:r>
                    <m:r>
                      <a:rPr lang="en-US" sz="2400" i="1">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0.111</m:t>
                    </m:r>
                    <m:r>
                      <a:rPr lang="en-US" sz="2400" b="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 0.</m:t>
                    </m:r>
                    <m:r>
                      <a:rPr lang="en-US" sz="2400" b="0" i="1" smtClean="0">
                        <a:solidFill>
                          <a:schemeClr val="tx1"/>
                        </a:solidFill>
                        <a:latin typeface="Cambria Math" panose="02040503050406030204" pitchFamily="18" charset="0"/>
                      </a:rPr>
                      <m:t>5</m:t>
                    </m:r>
                    <m:r>
                      <a:rPr lang="en-US" sz="2400" i="1">
                        <a:solidFill>
                          <a:schemeClr val="tx1"/>
                        </a:solidFill>
                        <a:latin typeface="Cambria Math" panose="02040503050406030204" pitchFamily="18" charset="0"/>
                      </a:rPr>
                      <m:t>6</m:t>
                    </m:r>
                    <m:r>
                      <a:rPr lang="en-US" sz="2400" b="0" i="1" smtClean="0">
                        <a:solidFill>
                          <a:schemeClr val="tx1"/>
                        </a:solidFill>
                        <a:latin typeface="Cambria Math" panose="02040503050406030204" pitchFamily="18" charset="0"/>
                      </a:rPr>
                      <m:t>25=0.0092</m:t>
                    </m:r>
                  </m:oMath>
                </a14:m>
                <a:r>
                  <a:rPr lang="es-ES_tradnl" sz="2400" dirty="0">
                    <a:solidFill>
                      <a:schemeClr val="tx1"/>
                    </a:solidFill>
                  </a:rPr>
                  <a:t> </a:t>
                </a:r>
              </a:p>
              <a:p>
                <a14:m>
                  <m:oMath xmlns:m="http://schemas.openxmlformats.org/officeDocument/2006/math">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𝐻</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𝐸</m:t>
                        </m:r>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m:t>
                    </m:r>
                    <m:r>
                      <a:rPr lang="en-US" sz="2400" b="0" i="1" smtClean="0">
                        <a:solidFill>
                          <a:schemeClr val="tx1"/>
                        </a:solidFill>
                        <a:latin typeface="Cambria Math" panose="02040503050406030204" pitchFamily="18" charset="0"/>
                      </a:rPr>
                      <m:t>286</m:t>
                    </m:r>
                    <m:r>
                      <a:rPr lang="en-US" sz="2400" i="1">
                        <a:solidFill>
                          <a:schemeClr val="tx1"/>
                        </a:solidFill>
                        <a:latin typeface="Cambria Math" panose="02040503050406030204" pitchFamily="18" charset="0"/>
                      </a:rPr>
                      <m:t> ∗</m:t>
                    </m:r>
                    <m:r>
                      <a:rPr lang="en-US" sz="2400" i="1">
                        <a:latin typeface="Cambria Math" panose="02040503050406030204" pitchFamily="18" charset="0"/>
                      </a:rPr>
                      <m:t>0.286</m:t>
                    </m:r>
                    <m:r>
                      <a:rPr lang="en-US" sz="2400" i="1">
                        <a:solidFill>
                          <a:schemeClr val="tx1"/>
                        </a:solidFill>
                        <a:latin typeface="Cambria Math" panose="02040503050406030204" pitchFamily="18" charset="0"/>
                      </a:rPr>
                      <m:t>∗</m:t>
                    </m:r>
                    <m:r>
                      <a:rPr lang="en-US" sz="2400" i="1">
                        <a:latin typeface="Cambria Math" panose="02040503050406030204" pitchFamily="18" charset="0"/>
                      </a:rPr>
                      <m:t>0.286</m:t>
                    </m:r>
                    <m:r>
                      <a:rPr lang="en-US" sz="2400" i="1">
                        <a:solidFill>
                          <a:schemeClr val="tx1"/>
                        </a:solidFill>
                        <a:latin typeface="Cambria Math" panose="02040503050406030204" pitchFamily="18" charset="0"/>
                      </a:rPr>
                      <m:t>∗ 0.</m:t>
                    </m:r>
                    <m:r>
                      <a:rPr lang="en-US" sz="2400" b="0" i="1" smtClean="0">
                        <a:solidFill>
                          <a:schemeClr val="tx1"/>
                        </a:solidFill>
                        <a:latin typeface="Cambria Math" panose="02040503050406030204" pitchFamily="18" charset="0"/>
                      </a:rPr>
                      <m:t>4375=0.0102</m:t>
                    </m:r>
                  </m:oMath>
                </a14:m>
                <a:r>
                  <a:rPr lang="es-ES_tradnl" sz="2400" dirty="0">
                    <a:solidFill>
                      <a:schemeClr val="tx1"/>
                    </a:solidFill>
                  </a:rPr>
                  <a:t> </a:t>
                </a:r>
              </a:p>
            </p:txBody>
          </p:sp>
        </mc:Choice>
        <mc:Fallback xmlns="">
          <p:sp>
            <p:nvSpPr>
              <p:cNvPr id="14" name="Content Placeholder 3">
                <a:extLst>
                  <a:ext uri="{FF2B5EF4-FFF2-40B4-BE49-F238E27FC236}">
                    <a16:creationId xmlns:a16="http://schemas.microsoft.com/office/drawing/2014/main" id="{93F7046B-B5A4-8DEE-8514-2F5676819EB9}"/>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CA31A852-CCD1-8AC0-7BA2-C587BECAC3A1}"/>
              </a:ext>
            </a:extLst>
          </p:cNvPr>
          <p:cNvSpPr/>
          <p:nvPr/>
        </p:nvSpPr>
        <p:spPr>
          <a:xfrm>
            <a:off x="1483659" y="4948518"/>
            <a:ext cx="9224682" cy="5016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000" dirty="0"/>
              <a:t>Este número que agregamos es un </a:t>
            </a:r>
            <a:r>
              <a:rPr lang="es-ES_tradnl" sz="2000" dirty="0" err="1"/>
              <a:t>hiperparámetro</a:t>
            </a:r>
            <a:r>
              <a:rPr lang="es-ES_tradnl" sz="2000" dirty="0"/>
              <a:t> llamado 𝛼</a:t>
            </a:r>
            <a:r>
              <a:rPr lang="el-GR" sz="2000" dirty="0"/>
              <a:t> (</a:t>
            </a:r>
            <a:r>
              <a:rPr lang="es-ES_tradnl" sz="2000" dirty="0"/>
              <a:t>alfa)</a:t>
            </a:r>
          </a:p>
        </p:txBody>
      </p:sp>
    </p:spTree>
    <p:extLst>
      <p:ext uri="{BB962C8B-B14F-4D97-AF65-F5344CB8AC3E}">
        <p14:creationId xmlns:p14="http://schemas.microsoft.com/office/powerpoint/2010/main" val="13608927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El clasificador bayesiano ingenuo funciona para </a:t>
            </a:r>
            <a:r>
              <a:rPr lang="es-ES_tradnl" sz="2400" b="1" dirty="0">
                <a:solidFill>
                  <a:schemeClr val="accent6">
                    <a:lumMod val="60000"/>
                    <a:lumOff val="40000"/>
                  </a:schemeClr>
                </a:solidFill>
              </a:rPr>
              <a:t>variables categóricas</a:t>
            </a:r>
            <a:r>
              <a:rPr lang="es-ES_tradnl" sz="2400" dirty="0"/>
              <a:t>. Para </a:t>
            </a:r>
            <a:r>
              <a:rPr lang="es-ES_tradnl" sz="2400" b="1" dirty="0">
                <a:solidFill>
                  <a:schemeClr val="accent2"/>
                </a:solidFill>
              </a:rPr>
              <a:t>variables numéricas</a:t>
            </a:r>
            <a:r>
              <a:rPr lang="es-ES_tradnl" sz="2400" dirty="0"/>
              <a:t>, podemos tratarlas de dos maneras</a:t>
            </a:r>
          </a:p>
          <a:p>
            <a:r>
              <a:rPr lang="es-ES_tradnl" sz="2400" dirty="0"/>
              <a:t>Discretizarlas en contenedores o rangos.</a:t>
            </a:r>
          </a:p>
          <a:p>
            <a:r>
              <a:rPr lang="es-ES_tradnl" sz="2400" dirty="0">
                <a:solidFill>
                  <a:schemeClr val="tx1"/>
                </a:solidFill>
              </a:rPr>
              <a:t>Asumir que siguen una distribución y usar esa distribución para calcular la probabilidad.</a:t>
            </a:r>
          </a:p>
        </p:txBody>
      </p:sp>
    </p:spTree>
    <p:extLst>
      <p:ext uri="{BB962C8B-B14F-4D97-AF65-F5344CB8AC3E}">
        <p14:creationId xmlns:p14="http://schemas.microsoft.com/office/powerpoint/2010/main" val="7266724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E5013B-1955-0F34-5DC0-6C0A2D1BB8C5}"/>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364FF9-BF9A-C38E-1BCB-50CC647EA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9293645-483B-4223-6E4B-DCDD7A924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BB06CED-C4DE-0C5D-1928-84087E9996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73016CD-AAAB-0BD2-CC6C-73CC1F3F6D99}"/>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Métricas de clasificación</a:t>
            </a:r>
          </a:p>
        </p:txBody>
      </p:sp>
      <p:pic>
        <p:nvPicPr>
          <p:cNvPr id="4" name="Picture 3" descr="Vector background of vibrant colors splashing">
            <a:extLst>
              <a:ext uri="{FF2B5EF4-FFF2-40B4-BE49-F238E27FC236}">
                <a16:creationId xmlns:a16="http://schemas.microsoft.com/office/drawing/2014/main" id="{6A801DF0-DC7A-7E14-37E1-AC99F2A1882C}"/>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99415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1BE2F-0744-D56A-3F71-BB0EFCDE6C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B9441-765D-FF97-590A-0CAB4388968E}"/>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E6797C99-6EDA-909F-4344-5491A89A8D3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22B3E0DA-9F09-7F6E-5A83-CE5284457D76}"/>
              </a:ext>
            </a:extLst>
          </p:cNvPr>
          <p:cNvSpPr>
            <a:spLocks noGrp="1"/>
          </p:cNvSpPr>
          <p:nvPr>
            <p:ph idx="1"/>
          </p:nvPr>
        </p:nvSpPr>
        <p:spPr>
          <a:xfrm>
            <a:off x="3523376" y="2147582"/>
            <a:ext cx="8067990" cy="3788322"/>
          </a:xfrm>
        </p:spPr>
        <p:txBody>
          <a:bodyPr>
            <a:noAutofit/>
          </a:bodyPr>
          <a:lstStyle/>
          <a:p>
            <a:pPr marL="0" indent="0">
              <a:buNone/>
            </a:pPr>
            <a:r>
              <a:rPr lang="es-ES" dirty="0"/>
              <a:t>Los temas que veremos en este video son:</a:t>
            </a:r>
          </a:p>
          <a:p>
            <a:pPr lvl="1"/>
            <a:r>
              <a:rPr lang="es-ES" sz="2000" dirty="0"/>
              <a:t>Métricas de clasificación</a:t>
            </a:r>
          </a:p>
          <a:p>
            <a:pPr lvl="2"/>
            <a:r>
              <a:rPr lang="es-ES" sz="1800" dirty="0"/>
              <a:t>Matriz de confusión</a:t>
            </a:r>
          </a:p>
          <a:p>
            <a:pPr lvl="2"/>
            <a:r>
              <a:rPr lang="es-ES" sz="1800" dirty="0"/>
              <a:t>Sensibilidad y especificidad</a:t>
            </a:r>
          </a:p>
          <a:p>
            <a:pPr lvl="2"/>
            <a:r>
              <a:rPr lang="es-ES" sz="1800" dirty="0"/>
              <a:t>Precisión y recuperación (Puntaje F</a:t>
            </a:r>
            <a:r>
              <a:rPr lang="es-ES" sz="1800" baseline="-25000" dirty="0"/>
              <a:t>1</a:t>
            </a:r>
            <a:r>
              <a:rPr lang="es-ES" sz="1800" dirty="0"/>
              <a:t>)</a:t>
            </a:r>
            <a:br>
              <a:rPr lang="es-ES" sz="1800" dirty="0"/>
            </a:br>
            <a:endParaRPr lang="es-ES" sz="1800" dirty="0"/>
          </a:p>
          <a:p>
            <a:pPr lvl="1"/>
            <a:r>
              <a:rPr lang="es-ES" sz="2000" dirty="0"/>
              <a:t>Curva ROC</a:t>
            </a:r>
          </a:p>
          <a:p>
            <a:pPr lvl="2"/>
            <a:r>
              <a:rPr lang="es-ES" sz="1800" dirty="0"/>
              <a:t>Definición</a:t>
            </a:r>
          </a:p>
          <a:p>
            <a:pPr lvl="2"/>
            <a:r>
              <a:rPr lang="es-ES" sz="1800" dirty="0"/>
              <a:t>Área bajo la curva (AUC)</a:t>
            </a:r>
            <a:br>
              <a:rPr lang="es-ES" sz="1800" dirty="0"/>
            </a:br>
            <a:endParaRPr lang="es-ES" sz="1800" dirty="0"/>
          </a:p>
        </p:txBody>
      </p:sp>
      <p:pic>
        <p:nvPicPr>
          <p:cNvPr id="3" name="Picture 2">
            <a:extLst>
              <a:ext uri="{FF2B5EF4-FFF2-40B4-BE49-F238E27FC236}">
                <a16:creationId xmlns:a16="http://schemas.microsoft.com/office/drawing/2014/main" id="{34A23EFD-3505-7FDB-C7B4-2B4D74119F95}"/>
              </a:ext>
            </a:extLst>
          </p:cNvPr>
          <p:cNvPicPr>
            <a:picLocks noChangeAspect="1"/>
          </p:cNvPicPr>
          <p:nvPr/>
        </p:nvPicPr>
        <p:blipFill>
          <a:blip r:embed="rId3"/>
          <a:stretch>
            <a:fillRect/>
          </a:stretch>
        </p:blipFill>
        <p:spPr>
          <a:xfrm>
            <a:off x="600634" y="1971177"/>
            <a:ext cx="3170897" cy="3687891"/>
          </a:xfrm>
          <a:prstGeom prst="rect">
            <a:avLst/>
          </a:prstGeom>
        </p:spPr>
      </p:pic>
    </p:spTree>
    <p:extLst>
      <p:ext uri="{BB962C8B-B14F-4D97-AF65-F5344CB8AC3E}">
        <p14:creationId xmlns:p14="http://schemas.microsoft.com/office/powerpoint/2010/main" val="17060008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3" name="Picture 2" descr="A cartoon of a robot holding a letter&#10;&#10;AI-generated content may be incorrect.">
            <a:extLst>
              <a:ext uri="{FF2B5EF4-FFF2-40B4-BE49-F238E27FC236}">
                <a16:creationId xmlns:a16="http://schemas.microsoft.com/office/drawing/2014/main" id="{DAAD5EB9-583F-CE9D-CA98-FAD3B3E36426}"/>
              </a:ext>
            </a:extLst>
          </p:cNvPr>
          <p:cNvPicPr>
            <a:picLocks noChangeAspect="1"/>
          </p:cNvPicPr>
          <p:nvPr/>
        </p:nvPicPr>
        <p:blipFill>
          <a:blip r:embed="rId3"/>
          <a:stretch>
            <a:fillRect/>
          </a:stretch>
        </p:blipFill>
        <p:spPr>
          <a:xfrm>
            <a:off x="494473" y="2234683"/>
            <a:ext cx="4539727" cy="3419535"/>
          </a:xfrm>
          <a:prstGeom prst="rect">
            <a:avLst/>
          </a:prstGeom>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4617267" y="1907931"/>
            <a:ext cx="6774632" cy="4202723"/>
          </a:xfrm>
        </p:spPr>
        <p:txBody>
          <a:bodyPr>
            <a:normAutofit fontScale="92500" lnSpcReduction="10000"/>
          </a:bodyPr>
          <a:lstStyle/>
          <a:p>
            <a:pPr marL="0" indent="0">
              <a:buNone/>
            </a:pPr>
            <a:r>
              <a:rPr lang="es-ES_tradnl" dirty="0"/>
              <a:t>Supongamos que tenemos un modelo encargado de identificar si un correo es SPAM o no:</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br>
              <a:rPr lang="es-ES_tradnl" dirty="0"/>
            </a:br>
            <a:r>
              <a:rPr lang="es-ES_tradnl" dirty="0"/>
              <a:t>¿Cómo medimos la calidad de este clasificador? ¿Cómo sabemos si funciona bien?</a:t>
            </a:r>
            <a:endParaRPr lang="es-ES_tradnl" sz="2400" dirty="0"/>
          </a:p>
          <a:p>
            <a:pPr marL="0" indent="0">
              <a:buNone/>
            </a:pPr>
            <a:endParaRPr lang="es-ES_tradnl" sz="2400" dirty="0"/>
          </a:p>
          <a:p>
            <a:pPr marL="0" indent="0">
              <a:buNone/>
            </a:pPr>
            <a:endParaRPr lang="es-ES_tradnl" sz="2400" dirty="0"/>
          </a:p>
        </p:txBody>
      </p:sp>
      <p:grpSp>
        <p:nvGrpSpPr>
          <p:cNvPr id="28" name="Group 27">
            <a:extLst>
              <a:ext uri="{FF2B5EF4-FFF2-40B4-BE49-F238E27FC236}">
                <a16:creationId xmlns:a16="http://schemas.microsoft.com/office/drawing/2014/main" id="{8D94AD02-D655-852E-C15C-D6206D720F99}"/>
              </a:ext>
            </a:extLst>
          </p:cNvPr>
          <p:cNvGrpSpPr/>
          <p:nvPr/>
        </p:nvGrpSpPr>
        <p:grpSpPr>
          <a:xfrm>
            <a:off x="5117607" y="2848140"/>
            <a:ext cx="5535253" cy="2181062"/>
            <a:chOff x="2878015" y="2821761"/>
            <a:chExt cx="7466519" cy="2942041"/>
          </a:xfrm>
        </p:grpSpPr>
        <p:pic>
          <p:nvPicPr>
            <p:cNvPr id="10" name="Graphic 9" descr="Envelope with solid fill">
              <a:extLst>
                <a:ext uri="{FF2B5EF4-FFF2-40B4-BE49-F238E27FC236}">
                  <a16:creationId xmlns:a16="http://schemas.microsoft.com/office/drawing/2014/main" id="{0245D576-1911-C4D9-D228-7B7C9FE157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78015" y="3650475"/>
              <a:ext cx="914400" cy="914400"/>
            </a:xfrm>
            <a:prstGeom prst="rect">
              <a:avLst/>
            </a:prstGeom>
          </p:spPr>
        </p:pic>
        <p:sp>
          <p:nvSpPr>
            <p:cNvPr id="11" name="Rounded Rectangle 10">
              <a:extLst>
                <a:ext uri="{FF2B5EF4-FFF2-40B4-BE49-F238E27FC236}">
                  <a16:creationId xmlns:a16="http://schemas.microsoft.com/office/drawing/2014/main" id="{703DCE1E-0FAB-014C-2B45-677D81ACF20B}"/>
                </a:ext>
              </a:extLst>
            </p:cNvPr>
            <p:cNvSpPr/>
            <p:nvPr/>
          </p:nvSpPr>
          <p:spPr>
            <a:xfrm>
              <a:off x="4863429" y="3373518"/>
              <a:ext cx="2270303" cy="146831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Clasificador</a:t>
              </a:r>
            </a:p>
          </p:txBody>
        </p:sp>
        <p:cxnSp>
          <p:nvCxnSpPr>
            <p:cNvPr id="13" name="Straight Arrow Connector 12">
              <a:extLst>
                <a:ext uri="{FF2B5EF4-FFF2-40B4-BE49-F238E27FC236}">
                  <a16:creationId xmlns:a16="http://schemas.microsoft.com/office/drawing/2014/main" id="{96A25A7A-51FC-F654-80AD-6A7D5D02036A}"/>
                </a:ext>
              </a:extLst>
            </p:cNvPr>
            <p:cNvCxnSpPr>
              <a:cxnSpLocks/>
            </p:cNvCxnSpPr>
            <p:nvPr/>
          </p:nvCxnSpPr>
          <p:spPr>
            <a:xfrm>
              <a:off x="3719146" y="4107674"/>
              <a:ext cx="114428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6" name="Graphic 15" descr="Devil face with solid fill with solid fill">
              <a:extLst>
                <a:ext uri="{FF2B5EF4-FFF2-40B4-BE49-F238E27FC236}">
                  <a16:creationId xmlns:a16="http://schemas.microsoft.com/office/drawing/2014/main" id="{E0E90E06-3483-6B39-4AF4-8AB813D3D5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55724" y="4537928"/>
              <a:ext cx="914400" cy="914400"/>
            </a:xfrm>
            <a:prstGeom prst="rect">
              <a:avLst/>
            </a:prstGeom>
          </p:spPr>
        </p:pic>
        <p:pic>
          <p:nvPicPr>
            <p:cNvPr id="20" name="Graphic 19" descr="Sunglasses face with solid fill with solid fill">
              <a:extLst>
                <a:ext uri="{FF2B5EF4-FFF2-40B4-BE49-F238E27FC236}">
                  <a16:creationId xmlns:a16="http://schemas.microsoft.com/office/drawing/2014/main" id="{6DE9888D-267D-8CD4-CEAA-CCF549D87E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55724" y="2821761"/>
              <a:ext cx="914400" cy="914400"/>
            </a:xfrm>
            <a:prstGeom prst="rect">
              <a:avLst/>
            </a:prstGeom>
          </p:spPr>
        </p:pic>
        <p:sp>
          <p:nvSpPr>
            <p:cNvPr id="21" name="TextBox 20">
              <a:extLst>
                <a:ext uri="{FF2B5EF4-FFF2-40B4-BE49-F238E27FC236}">
                  <a16:creationId xmlns:a16="http://schemas.microsoft.com/office/drawing/2014/main" id="{32EB4B67-ECF2-4AF8-D54C-C129F98083A7}"/>
                </a:ext>
              </a:extLst>
            </p:cNvPr>
            <p:cNvSpPr txBox="1"/>
            <p:nvPr/>
          </p:nvSpPr>
          <p:spPr>
            <a:xfrm>
              <a:off x="8881313" y="3659132"/>
              <a:ext cx="1463221" cy="369332"/>
            </a:xfrm>
            <a:prstGeom prst="rect">
              <a:avLst/>
            </a:prstGeom>
            <a:noFill/>
          </p:spPr>
          <p:txBody>
            <a:bodyPr wrap="none" rtlCol="0">
              <a:spAutoFit/>
            </a:bodyPr>
            <a:lstStyle/>
            <a:p>
              <a:pPr algn="ctr"/>
              <a:r>
                <a:rPr lang="es-ES_tradnl" dirty="0"/>
                <a:t>No es SPAM</a:t>
              </a:r>
            </a:p>
          </p:txBody>
        </p:sp>
        <p:sp>
          <p:nvSpPr>
            <p:cNvPr id="22" name="TextBox 21">
              <a:extLst>
                <a:ext uri="{FF2B5EF4-FFF2-40B4-BE49-F238E27FC236}">
                  <a16:creationId xmlns:a16="http://schemas.microsoft.com/office/drawing/2014/main" id="{88CC2051-B786-0D23-D24B-0CA70380437F}"/>
                </a:ext>
              </a:extLst>
            </p:cNvPr>
            <p:cNvSpPr txBox="1"/>
            <p:nvPr/>
          </p:nvSpPr>
          <p:spPr>
            <a:xfrm>
              <a:off x="9043216" y="5394470"/>
              <a:ext cx="1139414" cy="369332"/>
            </a:xfrm>
            <a:prstGeom prst="rect">
              <a:avLst/>
            </a:prstGeom>
            <a:noFill/>
          </p:spPr>
          <p:txBody>
            <a:bodyPr wrap="none" rtlCol="0">
              <a:spAutoFit/>
            </a:bodyPr>
            <a:lstStyle/>
            <a:p>
              <a:pPr algn="ctr"/>
              <a:r>
                <a:rPr lang="es-ES_tradnl" dirty="0"/>
                <a:t>Es SPAM</a:t>
              </a:r>
            </a:p>
          </p:txBody>
        </p:sp>
        <p:cxnSp>
          <p:nvCxnSpPr>
            <p:cNvPr id="23" name="Straight Arrow Connector 22">
              <a:extLst>
                <a:ext uri="{FF2B5EF4-FFF2-40B4-BE49-F238E27FC236}">
                  <a16:creationId xmlns:a16="http://schemas.microsoft.com/office/drawing/2014/main" id="{BA7ED4D5-F575-915B-FDA0-B32E67E5EC81}"/>
                </a:ext>
              </a:extLst>
            </p:cNvPr>
            <p:cNvCxnSpPr>
              <a:cxnSpLocks/>
            </p:cNvCxnSpPr>
            <p:nvPr/>
          </p:nvCxnSpPr>
          <p:spPr>
            <a:xfrm flipV="1">
              <a:off x="7133733" y="3278961"/>
              <a:ext cx="1909483" cy="82451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F9663E9-691F-10A8-9AEB-6A368D2913B7}"/>
                </a:ext>
              </a:extLst>
            </p:cNvPr>
            <p:cNvCxnSpPr>
              <a:cxnSpLocks/>
              <a:stCxn id="11" idx="3"/>
            </p:cNvCxnSpPr>
            <p:nvPr/>
          </p:nvCxnSpPr>
          <p:spPr>
            <a:xfrm>
              <a:off x="7133732" y="4107676"/>
              <a:ext cx="1905451" cy="99449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347025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fontScale="92500"/>
          </a:bodyPr>
          <a:lstStyle/>
          <a:p>
            <a:pPr marL="0" indent="0">
              <a:buNone/>
            </a:pPr>
            <a:r>
              <a:rPr lang="es-ES" sz="2400" dirty="0"/>
              <a:t>Realizamos la siguiente codificación:</a:t>
            </a:r>
          </a:p>
          <a:p>
            <a:r>
              <a:rPr lang="es-ES" sz="2400" b="1" dirty="0">
                <a:solidFill>
                  <a:schemeClr val="accent3"/>
                </a:solidFill>
              </a:rPr>
              <a:t>ACV</a:t>
            </a:r>
            <a:r>
              <a:rPr lang="es-ES" sz="2400" dirty="0"/>
              <a:t>: 1</a:t>
            </a:r>
          </a:p>
          <a:p>
            <a:r>
              <a:rPr lang="es-ES" sz="2400" b="1" dirty="0">
                <a:solidFill>
                  <a:schemeClr val="accent5"/>
                </a:solidFill>
              </a:rPr>
              <a:t>Sobredosis</a:t>
            </a:r>
            <a:r>
              <a:rPr lang="es-ES" sz="2400" dirty="0"/>
              <a:t>: 2</a:t>
            </a:r>
          </a:p>
          <a:p>
            <a:r>
              <a:rPr lang="es-ES" sz="2400" b="1" dirty="0">
                <a:solidFill>
                  <a:srgbClr val="92D050"/>
                </a:solidFill>
              </a:rPr>
              <a:t>Ataques epilépticos</a:t>
            </a:r>
            <a:r>
              <a:rPr lang="es-ES" sz="2400" dirty="0"/>
              <a:t>: 3</a:t>
            </a:r>
          </a:p>
          <a:p>
            <a:pPr marL="0" indent="0">
              <a:buNone/>
            </a:pPr>
            <a:r>
              <a:rPr lang="es-ES" sz="2400" dirty="0"/>
              <a:t>Aplicamos un modelo de regresión lineal para predecir en base a los atributos del paciente.</a:t>
            </a:r>
          </a:p>
          <a:p>
            <a:pPr marL="0" indent="0">
              <a:buNone/>
            </a:pPr>
            <a:r>
              <a:rPr lang="es-ES" sz="2400" dirty="0"/>
              <a:t>El problema con esto es que la codificación implica un orden en los resultados, poniendo a "</a:t>
            </a:r>
            <a:r>
              <a:rPr lang="es-ES" sz="2400" b="1" dirty="0">
                <a:solidFill>
                  <a:schemeClr val="accent5"/>
                </a:solidFill>
              </a:rPr>
              <a:t>sobredosis</a:t>
            </a:r>
            <a:r>
              <a:rPr lang="es-ES" sz="2400" dirty="0"/>
              <a:t>" entre "</a:t>
            </a:r>
            <a:r>
              <a:rPr lang="es-ES" sz="2400" b="1" dirty="0">
                <a:solidFill>
                  <a:schemeClr val="accent3"/>
                </a:solidFill>
              </a:rPr>
              <a:t>ACV</a:t>
            </a:r>
            <a:r>
              <a:rPr lang="es-ES" sz="2400" dirty="0"/>
              <a:t>" y "</a:t>
            </a:r>
            <a:r>
              <a:rPr lang="es-ES" sz="2400" b="1" dirty="0">
                <a:solidFill>
                  <a:srgbClr val="92D050"/>
                </a:solidFill>
              </a:rPr>
              <a:t>ataques epilépticos</a:t>
            </a:r>
            <a:r>
              <a:rPr lang="es-ES" sz="2400" dirty="0"/>
              <a:t>", y además, la distancia entre "</a:t>
            </a:r>
            <a:r>
              <a:rPr lang="es-ES" sz="2400" b="1" dirty="0">
                <a:solidFill>
                  <a:schemeClr val="accent3"/>
                </a:solidFill>
              </a:rPr>
              <a:t>ACV</a:t>
            </a:r>
            <a:r>
              <a:rPr lang="es-ES" sz="2400" dirty="0"/>
              <a:t>" y "</a:t>
            </a:r>
            <a:r>
              <a:rPr lang="es-ES" sz="2400" b="1" dirty="0">
                <a:solidFill>
                  <a:schemeClr val="accent5"/>
                </a:solidFill>
              </a:rPr>
              <a:t>sobredosis</a:t>
            </a:r>
            <a:r>
              <a:rPr lang="es-ES" sz="2400" dirty="0"/>
              <a:t>" es la misma que entre "</a:t>
            </a:r>
            <a:r>
              <a:rPr lang="es-ES" sz="2400" b="1" dirty="0">
                <a:solidFill>
                  <a:schemeClr val="accent5"/>
                </a:solidFill>
              </a:rPr>
              <a:t>sobredosis</a:t>
            </a:r>
            <a:r>
              <a:rPr lang="es-ES" sz="2400" dirty="0"/>
              <a:t>" y "</a:t>
            </a:r>
            <a:r>
              <a:rPr lang="es-ES" sz="2400" b="1" dirty="0">
                <a:solidFill>
                  <a:srgbClr val="92D050"/>
                </a:solidFill>
              </a:rPr>
              <a:t>ataques epilépticos</a:t>
            </a:r>
            <a:r>
              <a:rPr lang="es-ES" sz="2400" dirty="0"/>
              <a:t>".</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28783663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3" name="Picture 2" descr="A cartoon of a robot holding a letter&#10;&#10;AI-generated content may be incorrect.">
            <a:extLst>
              <a:ext uri="{FF2B5EF4-FFF2-40B4-BE49-F238E27FC236}">
                <a16:creationId xmlns:a16="http://schemas.microsoft.com/office/drawing/2014/main" id="{6377770E-9461-1DB9-E765-4B506E1C1EDB}"/>
              </a:ext>
            </a:extLst>
          </p:cNvPr>
          <p:cNvPicPr>
            <a:picLocks noChangeAspect="1"/>
          </p:cNvPicPr>
          <p:nvPr/>
        </p:nvPicPr>
        <p:blipFill>
          <a:blip r:embed="rId3"/>
          <a:stretch>
            <a:fillRect/>
          </a:stretch>
        </p:blipFill>
        <p:spPr>
          <a:xfrm>
            <a:off x="494473" y="2234683"/>
            <a:ext cx="4539727" cy="3419535"/>
          </a:xfrm>
          <a:prstGeom prst="rect">
            <a:avLst/>
          </a:prstGeom>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4897926" y="1907931"/>
            <a:ext cx="6493974" cy="4202723"/>
          </a:xfrm>
        </p:spPr>
        <p:txBody>
          <a:bodyPr>
            <a:normAutofit lnSpcReduction="10000"/>
          </a:bodyPr>
          <a:lstStyle/>
          <a:p>
            <a:pPr marL="0" indent="0">
              <a:buNone/>
            </a:pPr>
            <a:r>
              <a:rPr lang="es-ES_tradnl" dirty="0"/>
              <a:t>¿Cómo medimos la calidad de este clasificador? ¿Cómo sabemos si funciona bien?</a:t>
            </a:r>
          </a:p>
          <a:p>
            <a:pPr marL="0" indent="0">
              <a:buNone/>
            </a:pPr>
            <a:r>
              <a:rPr lang="es-ES_tradnl" dirty="0"/>
              <a:t>Uno podría pensar intuitivamente en la tasa de aciertos. Pero los correos </a:t>
            </a:r>
            <a:r>
              <a:rPr lang="es-ES_tradnl" dirty="0">
                <a:solidFill>
                  <a:schemeClr val="accent4">
                    <a:lumMod val="75000"/>
                  </a:schemeClr>
                </a:solidFill>
              </a:rPr>
              <a:t>SPAM</a:t>
            </a:r>
            <a:r>
              <a:rPr lang="es-ES_tradnl" dirty="0"/>
              <a:t> son mucho menos frecuentes que los no </a:t>
            </a:r>
            <a:r>
              <a:rPr lang="es-ES_tradnl" dirty="0">
                <a:solidFill>
                  <a:schemeClr val="accent4">
                    <a:lumMod val="75000"/>
                  </a:schemeClr>
                </a:solidFill>
              </a:rPr>
              <a:t>SPAM</a:t>
            </a:r>
            <a:r>
              <a:rPr lang="es-ES_tradnl" dirty="0"/>
              <a:t>, supongamos que tenemos una relación 1 a 1000.</a:t>
            </a:r>
          </a:p>
          <a:p>
            <a:pPr marL="0" indent="0">
              <a:buNone/>
            </a:pPr>
            <a:r>
              <a:rPr lang="es-ES_tradnl" i="1" dirty="0">
                <a:solidFill>
                  <a:srgbClr val="C00000"/>
                </a:solidFill>
              </a:rPr>
              <a:t>Entonces, un modelo que clasifica todo como no SPAM tendrá una tasa de aciertos de:</a:t>
            </a:r>
          </a:p>
          <a:p>
            <a:pPr marL="0" indent="0" algn="ctr">
              <a:buNone/>
            </a:pPr>
            <a:r>
              <a:rPr lang="es-ES_tradnl" sz="2800" i="1" dirty="0">
                <a:solidFill>
                  <a:srgbClr val="C00000"/>
                </a:solidFill>
              </a:rPr>
              <a:t>99.9%</a:t>
            </a:r>
          </a:p>
          <a:p>
            <a:pPr marL="0" indent="0">
              <a:buNone/>
            </a:pPr>
            <a:r>
              <a:rPr lang="es-ES_tradnl" dirty="0"/>
              <a:t>Entonces, ¿seguimos considerando la tasa de aciertos como una buena métrica?</a:t>
            </a:r>
            <a:endParaRPr lang="es-ES_tradnl" sz="2400" dirty="0"/>
          </a:p>
          <a:p>
            <a:pPr marL="0" indent="0">
              <a:buNone/>
            </a:pPr>
            <a:endParaRPr lang="es-ES_tradnl" sz="2400" dirty="0"/>
          </a:p>
          <a:p>
            <a:pPr marL="0" indent="0">
              <a:buNone/>
            </a:pPr>
            <a:endParaRPr lang="es-ES_tradnl" sz="2400" dirty="0"/>
          </a:p>
        </p:txBody>
      </p:sp>
    </p:spTree>
    <p:extLst>
      <p:ext uri="{BB962C8B-B14F-4D97-AF65-F5344CB8AC3E}">
        <p14:creationId xmlns:p14="http://schemas.microsoft.com/office/powerpoint/2010/main" val="37997363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Rectangle 2">
            <a:extLst>
              <a:ext uri="{FF2B5EF4-FFF2-40B4-BE49-F238E27FC236}">
                <a16:creationId xmlns:a16="http://schemas.microsoft.com/office/drawing/2014/main" id="{40AFDA64-6C30-0259-8AF7-CDE9D4AE9504}"/>
              </a:ext>
            </a:extLst>
          </p:cNvPr>
          <p:cNvSpPr/>
          <p:nvPr/>
        </p:nvSpPr>
        <p:spPr>
          <a:xfrm>
            <a:off x="3382750" y="2613899"/>
            <a:ext cx="2903202" cy="12749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Verdadero positivo (TP)</a:t>
            </a:r>
          </a:p>
        </p:txBody>
      </p:sp>
      <p:sp>
        <p:nvSpPr>
          <p:cNvPr id="4" name="Rectangle 3">
            <a:extLst>
              <a:ext uri="{FF2B5EF4-FFF2-40B4-BE49-F238E27FC236}">
                <a16:creationId xmlns:a16="http://schemas.microsoft.com/office/drawing/2014/main" id="{5F4E83A0-2D87-9745-979B-BBBC17339EC4}"/>
              </a:ext>
            </a:extLst>
          </p:cNvPr>
          <p:cNvSpPr/>
          <p:nvPr/>
        </p:nvSpPr>
        <p:spPr>
          <a:xfrm>
            <a:off x="6596730" y="2607873"/>
            <a:ext cx="2903202" cy="1274952"/>
          </a:xfrm>
          <a:prstGeom prst="rect">
            <a:avLst/>
          </a:prstGeom>
          <a:solidFill>
            <a:srgbClr val="EB2E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Falso positivo (FP)</a:t>
            </a:r>
          </a:p>
        </p:txBody>
      </p:sp>
      <p:sp>
        <p:nvSpPr>
          <p:cNvPr id="8" name="Rectangle 7">
            <a:extLst>
              <a:ext uri="{FF2B5EF4-FFF2-40B4-BE49-F238E27FC236}">
                <a16:creationId xmlns:a16="http://schemas.microsoft.com/office/drawing/2014/main" id="{1837AEC9-CBF3-D7F8-5DF6-A49DB44C6F09}"/>
              </a:ext>
            </a:extLst>
          </p:cNvPr>
          <p:cNvSpPr/>
          <p:nvPr/>
        </p:nvSpPr>
        <p:spPr>
          <a:xfrm>
            <a:off x="3382750" y="4074101"/>
            <a:ext cx="2903202" cy="1274952"/>
          </a:xfrm>
          <a:prstGeom prst="rect">
            <a:avLst/>
          </a:prstGeom>
          <a:solidFill>
            <a:srgbClr val="EB2E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Falso negativo (FN)</a:t>
            </a:r>
          </a:p>
        </p:txBody>
      </p:sp>
      <p:sp>
        <p:nvSpPr>
          <p:cNvPr id="10" name="Rectangle 9">
            <a:extLst>
              <a:ext uri="{FF2B5EF4-FFF2-40B4-BE49-F238E27FC236}">
                <a16:creationId xmlns:a16="http://schemas.microsoft.com/office/drawing/2014/main" id="{E7B0BC46-D46D-2EDD-1F1E-126F51ECD6B2}"/>
              </a:ext>
            </a:extLst>
          </p:cNvPr>
          <p:cNvSpPr/>
          <p:nvPr/>
        </p:nvSpPr>
        <p:spPr>
          <a:xfrm>
            <a:off x="6596730" y="4074100"/>
            <a:ext cx="2903202" cy="1274951"/>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Verdadero negativo (TN)</a:t>
            </a:r>
          </a:p>
        </p:txBody>
      </p:sp>
      <p:sp>
        <p:nvSpPr>
          <p:cNvPr id="11" name="TextBox 10">
            <a:extLst>
              <a:ext uri="{FF2B5EF4-FFF2-40B4-BE49-F238E27FC236}">
                <a16:creationId xmlns:a16="http://schemas.microsoft.com/office/drawing/2014/main" id="{94488895-EE1B-17F7-B903-07783C675584}"/>
              </a:ext>
            </a:extLst>
          </p:cNvPr>
          <p:cNvSpPr txBox="1"/>
          <p:nvPr/>
        </p:nvSpPr>
        <p:spPr>
          <a:xfrm rot="16200000">
            <a:off x="1419319" y="3698159"/>
            <a:ext cx="2318263" cy="369332"/>
          </a:xfrm>
          <a:prstGeom prst="rect">
            <a:avLst/>
          </a:prstGeom>
          <a:noFill/>
        </p:spPr>
        <p:txBody>
          <a:bodyPr wrap="none" rtlCol="0">
            <a:spAutoFit/>
          </a:bodyPr>
          <a:lstStyle/>
          <a:p>
            <a:pPr algn="ctr"/>
            <a:r>
              <a:rPr lang="es-ES_tradnl" dirty="0"/>
              <a:t>Salida del clasificador</a:t>
            </a:r>
          </a:p>
        </p:txBody>
      </p:sp>
      <p:sp>
        <p:nvSpPr>
          <p:cNvPr id="12" name="TextBox 11">
            <a:extLst>
              <a:ext uri="{FF2B5EF4-FFF2-40B4-BE49-F238E27FC236}">
                <a16:creationId xmlns:a16="http://schemas.microsoft.com/office/drawing/2014/main" id="{5C5B31F7-55AE-A4EC-45F8-2C8321EEFBF7}"/>
              </a:ext>
            </a:extLst>
          </p:cNvPr>
          <p:cNvSpPr txBox="1"/>
          <p:nvPr/>
        </p:nvSpPr>
        <p:spPr>
          <a:xfrm>
            <a:off x="5579616" y="1652712"/>
            <a:ext cx="1743491" cy="369332"/>
          </a:xfrm>
          <a:prstGeom prst="rect">
            <a:avLst/>
          </a:prstGeom>
          <a:noFill/>
        </p:spPr>
        <p:txBody>
          <a:bodyPr wrap="none" rtlCol="0">
            <a:spAutoFit/>
          </a:bodyPr>
          <a:lstStyle/>
          <a:p>
            <a:pPr algn="ctr"/>
            <a:r>
              <a:rPr lang="es-ES_tradnl" dirty="0"/>
              <a:t>Valor verdadero</a:t>
            </a:r>
          </a:p>
        </p:txBody>
      </p:sp>
      <p:pic>
        <p:nvPicPr>
          <p:cNvPr id="13" name="Graphic 12" descr="Devil face with solid fill with solid fill">
            <a:extLst>
              <a:ext uri="{FF2B5EF4-FFF2-40B4-BE49-F238E27FC236}">
                <a16:creationId xmlns:a16="http://schemas.microsoft.com/office/drawing/2014/main" id="{EF56C3F0-FFAB-07B4-08CC-D953A2CE3F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14825" y="4406981"/>
            <a:ext cx="444466" cy="444466"/>
          </a:xfrm>
          <a:prstGeom prst="rect">
            <a:avLst/>
          </a:prstGeom>
        </p:spPr>
      </p:pic>
      <p:pic>
        <p:nvPicPr>
          <p:cNvPr id="14" name="Graphic 13" descr="Devil face with solid fill with solid fill">
            <a:extLst>
              <a:ext uri="{FF2B5EF4-FFF2-40B4-BE49-F238E27FC236}">
                <a16:creationId xmlns:a16="http://schemas.microsoft.com/office/drawing/2014/main" id="{F5336317-E55B-8359-D8A3-677C48C104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26098" y="2022044"/>
            <a:ext cx="444466" cy="444466"/>
          </a:xfrm>
          <a:prstGeom prst="rect">
            <a:avLst/>
          </a:prstGeom>
        </p:spPr>
      </p:pic>
      <p:pic>
        <p:nvPicPr>
          <p:cNvPr id="15" name="Graphic 14" descr="Sunglasses face with solid fill with solid fill">
            <a:extLst>
              <a:ext uri="{FF2B5EF4-FFF2-40B4-BE49-F238E27FC236}">
                <a16:creationId xmlns:a16="http://schemas.microsoft.com/office/drawing/2014/main" id="{670E2EC9-EC14-E5F7-1B5F-91725D5DA2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92076" y="2002003"/>
            <a:ext cx="484549" cy="484549"/>
          </a:xfrm>
          <a:prstGeom prst="rect">
            <a:avLst/>
          </a:prstGeom>
        </p:spPr>
      </p:pic>
      <p:pic>
        <p:nvPicPr>
          <p:cNvPr id="16" name="Graphic 15" descr="Sunglasses face with solid fill with solid fill">
            <a:extLst>
              <a:ext uri="{FF2B5EF4-FFF2-40B4-BE49-F238E27FC236}">
                <a16:creationId xmlns:a16="http://schemas.microsoft.com/office/drawing/2014/main" id="{A98E74A3-BA13-F7A2-4F1D-B2C72E1DF2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4784" y="3003074"/>
            <a:ext cx="484549" cy="484549"/>
          </a:xfrm>
          <a:prstGeom prst="rect">
            <a:avLst/>
          </a:prstGeom>
        </p:spPr>
      </p:pic>
      <p:sp>
        <p:nvSpPr>
          <p:cNvPr id="17" name="TextBox 16">
            <a:extLst>
              <a:ext uri="{FF2B5EF4-FFF2-40B4-BE49-F238E27FC236}">
                <a16:creationId xmlns:a16="http://schemas.microsoft.com/office/drawing/2014/main" id="{ABF9C7C4-652F-EC52-36E7-AC4CD147193D}"/>
              </a:ext>
            </a:extLst>
          </p:cNvPr>
          <p:cNvSpPr txBox="1"/>
          <p:nvPr/>
        </p:nvSpPr>
        <p:spPr>
          <a:xfrm>
            <a:off x="3927593" y="5535794"/>
            <a:ext cx="5047536" cy="400110"/>
          </a:xfrm>
          <a:prstGeom prst="rect">
            <a:avLst/>
          </a:prstGeom>
          <a:noFill/>
        </p:spPr>
        <p:txBody>
          <a:bodyPr wrap="none" rtlCol="0">
            <a:spAutoFit/>
          </a:bodyPr>
          <a:lstStyle/>
          <a:p>
            <a:r>
              <a:rPr lang="es-ES_tradnl" sz="2000" dirty="0"/>
              <a:t>Esta estructura se llama </a:t>
            </a:r>
            <a:r>
              <a:rPr lang="es-ES_tradnl" sz="2000" b="1" dirty="0">
                <a:solidFill>
                  <a:schemeClr val="accent6">
                    <a:lumMod val="75000"/>
                  </a:schemeClr>
                </a:solidFill>
              </a:rPr>
              <a:t>matriz de confusión</a:t>
            </a:r>
          </a:p>
        </p:txBody>
      </p:sp>
    </p:spTree>
    <p:extLst>
      <p:ext uri="{BB962C8B-B14F-4D97-AF65-F5344CB8AC3E}">
        <p14:creationId xmlns:p14="http://schemas.microsoft.com/office/powerpoint/2010/main" val="2273257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17527"/>
          </a:xfrm>
        </p:spPr>
        <p:txBody>
          <a:bodyPr>
            <a:normAutofit/>
          </a:bodyPr>
          <a:lstStyle/>
          <a:p>
            <a:r>
              <a:rPr lang="es-ES_tradnl" sz="2400" b="1" dirty="0">
                <a:solidFill>
                  <a:schemeClr val="accent1">
                    <a:lumMod val="75000"/>
                  </a:schemeClr>
                </a:solidFill>
              </a:rPr>
              <a:t>Verdadero positivo (TP): </a:t>
            </a:r>
            <a:r>
              <a:rPr lang="es-ES_tradnl" sz="2400" dirty="0"/>
              <a:t>Son las observaciones que clasificamos como 1 y que realmente eran 1.</a:t>
            </a:r>
          </a:p>
          <a:p>
            <a:r>
              <a:rPr lang="es-ES_tradnl" sz="2400" b="1" dirty="0">
                <a:solidFill>
                  <a:schemeClr val="accent4">
                    <a:lumMod val="75000"/>
                  </a:schemeClr>
                </a:solidFill>
              </a:rPr>
              <a:t>Verdadero negativo (TN): </a:t>
            </a:r>
            <a:r>
              <a:rPr lang="es-ES_tradnl" sz="2400" dirty="0"/>
              <a:t>Son las observaciones que clasificamos como 0 y que realmente eran 0.</a:t>
            </a:r>
          </a:p>
          <a:p>
            <a:r>
              <a:rPr lang="es-ES_tradnl" sz="2400" b="1" dirty="0">
                <a:solidFill>
                  <a:srgbClr val="EB2E37"/>
                </a:solidFill>
              </a:rPr>
              <a:t>Falso positivo (FP): </a:t>
            </a:r>
            <a:r>
              <a:rPr lang="es-ES_tradnl" sz="2400" dirty="0"/>
              <a:t>Son las observaciones que clasificamos como 1 y que realmente eran 0. Este error se llama de </a:t>
            </a:r>
            <a:r>
              <a:rPr lang="es-ES_tradnl" sz="2400" b="1" dirty="0">
                <a:solidFill>
                  <a:schemeClr val="accent6">
                    <a:lumMod val="60000"/>
                    <a:lumOff val="40000"/>
                  </a:schemeClr>
                </a:solidFill>
              </a:rPr>
              <a:t>tipo I</a:t>
            </a:r>
            <a:r>
              <a:rPr lang="es-ES_tradnl" sz="2400" dirty="0"/>
              <a:t>.</a:t>
            </a:r>
          </a:p>
          <a:p>
            <a:r>
              <a:rPr lang="es-ES_tradnl" sz="2400" b="1" dirty="0">
                <a:solidFill>
                  <a:srgbClr val="EB2E37"/>
                </a:solidFill>
              </a:rPr>
              <a:t>Falso negativo (FN): </a:t>
            </a:r>
            <a:r>
              <a:rPr lang="es-ES_tradnl" sz="2400" dirty="0"/>
              <a:t>Son las observaciones que clasificamos como 0 y que realmente eran 1. Este error se llama de </a:t>
            </a:r>
            <a:r>
              <a:rPr lang="es-ES_tradnl" sz="2400" b="1" dirty="0">
                <a:solidFill>
                  <a:schemeClr val="accent2"/>
                </a:solidFill>
              </a:rPr>
              <a:t>tipo II</a:t>
            </a:r>
            <a:r>
              <a:rPr lang="es-ES_tradnl" sz="2400" dirty="0"/>
              <a:t>.</a:t>
            </a:r>
            <a:endParaRPr lang="es-ES_tradnl" sz="2800" dirty="0"/>
          </a:p>
        </p:txBody>
      </p:sp>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Tree>
    <p:extLst>
      <p:ext uri="{BB962C8B-B14F-4D97-AF65-F5344CB8AC3E}">
        <p14:creationId xmlns:p14="http://schemas.microsoft.com/office/powerpoint/2010/main" val="2322786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17527"/>
              </a:xfrm>
            </p:spPr>
            <p:txBody>
              <a:bodyPr>
                <a:normAutofit/>
              </a:bodyPr>
              <a:lstStyle/>
              <a:p>
                <a:r>
                  <a:rPr lang="es-ES_tradnl" sz="2400" b="1" dirty="0">
                    <a:solidFill>
                      <a:schemeClr val="accent6"/>
                    </a:solidFill>
                  </a:rPr>
                  <a:t>Sensibilidad (tasa de verdaderos positivos): </a:t>
                </a:r>
                <a:r>
                  <a:rPr lang="es-ES_tradnl" sz="2400" dirty="0"/>
                  <a:t>Representa la capacidad del clasificador para detectar todos los casos positivos en los datos.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𝑇𝑃𝑅</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𝐹𝑁</m:t>
                          </m:r>
                        </m:den>
                      </m:f>
                    </m:oMath>
                  </m:oMathPara>
                </a14:m>
                <a:endParaRPr lang="es-ES_tradnl" sz="2400" dirty="0"/>
              </a:p>
              <a:p>
                <a:r>
                  <a:rPr lang="es-ES_tradnl" sz="2400" b="1" dirty="0">
                    <a:solidFill>
                      <a:schemeClr val="accent1"/>
                    </a:solidFill>
                  </a:rPr>
                  <a:t>Especificidad (tasa de verdaderos negativos): </a:t>
                </a:r>
                <a:r>
                  <a:rPr lang="es-ES_tradnl" sz="2400" dirty="0"/>
                  <a:t>Indica la capacidad del clasificador para identificar correctamente los casos negativos.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𝑇𝑁𝑅</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𝑇𝑁</m:t>
                          </m:r>
                        </m:num>
                        <m:den>
                          <m:r>
                            <a:rPr lang="en-US" sz="2400" b="0" i="1" smtClean="0">
                              <a:latin typeface="Cambria Math" panose="02040503050406030204" pitchFamily="18" charset="0"/>
                            </a:rPr>
                            <m:t>𝑇𝑁</m:t>
                          </m:r>
                          <m:r>
                            <a:rPr lang="en-US" sz="2400" b="0" i="1" smtClean="0">
                              <a:latin typeface="Cambria Math" panose="02040503050406030204" pitchFamily="18" charset="0"/>
                            </a:rPr>
                            <m:t>+</m:t>
                          </m:r>
                          <m:r>
                            <a:rPr lang="en-US" sz="2400" b="0" i="1" smtClean="0">
                              <a:latin typeface="Cambria Math" panose="02040503050406030204" pitchFamily="18" charset="0"/>
                            </a:rPr>
                            <m:t>𝐹𝑃</m:t>
                          </m:r>
                        </m:den>
                      </m:f>
                    </m:oMath>
                  </m:oMathPara>
                </a14:m>
                <a:endParaRPr lang="es-ES_tradnl" sz="2400" dirty="0"/>
              </a:p>
              <a:p>
                <a:pPr marL="0" indent="0">
                  <a:buNone/>
                </a:pPr>
                <a:endParaRPr lang="es-ES_tradnl" sz="2400" dirty="0"/>
              </a:p>
              <a:p>
                <a:pPr marL="0" indent="0">
                  <a:buNone/>
                </a:pPr>
                <a:endParaRPr lang="es-ES_tradnl" sz="2400" dirty="0"/>
              </a:p>
            </p:txBody>
          </p:sp>
        </mc:Choice>
        <mc:Fallback xmlns="">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293126"/>
                <a:ext cx="10591799" cy="3817527"/>
              </a:xfrm>
              <a:blipFill>
                <a:blip r:embed="rId4"/>
                <a:stretch>
                  <a:fillRect l="-718" t="-997"/>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Tree>
    <p:extLst>
      <p:ext uri="{BB962C8B-B14F-4D97-AF65-F5344CB8AC3E}">
        <p14:creationId xmlns:p14="http://schemas.microsoft.com/office/powerpoint/2010/main" val="12496349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060868"/>
                <a:ext cx="10591799" cy="4049785"/>
              </a:xfrm>
            </p:spPr>
            <p:txBody>
              <a:bodyPr>
                <a:normAutofit fontScale="92500" lnSpcReduction="20000"/>
              </a:bodyPr>
              <a:lstStyle/>
              <a:p>
                <a:pPr marL="0" indent="0">
                  <a:buNone/>
                </a:pPr>
                <a:r>
                  <a:rPr lang="es-ES_tradnl" sz="2400" dirty="0"/>
                  <a:t>Volviendo a nuestro clasificador que dice que todo es no </a:t>
                </a:r>
                <a:r>
                  <a:rPr lang="es-ES_tradnl" sz="2400" i="1" dirty="0">
                    <a:solidFill>
                      <a:schemeClr val="accent4"/>
                    </a:solidFill>
                  </a:rPr>
                  <a:t>SPAM</a:t>
                </a:r>
                <a:r>
                  <a:rPr lang="es-ES_tradnl" sz="2400" dirty="0"/>
                  <a:t>, tendríamos:</a:t>
                </a:r>
                <a:br>
                  <a:rPr lang="es-ES_tradnl" sz="2400" dirty="0"/>
                </a:br>
                <a:endParaRPr lang="es-ES_tradnl" sz="2400" dirty="0"/>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𝑆𝑒𝑛𝑠𝑖𝑏𝑖𝑙𝑖𝑑𝑎𝑑</m:t>
                      </m:r>
                      <m:r>
                        <a:rPr lang="en-US" sz="2400" b="0" i="1" smtClean="0">
                          <a:solidFill>
                            <a:schemeClr val="accent1"/>
                          </a:solidFill>
                          <a:latin typeface="Cambria Math" panose="02040503050406030204" pitchFamily="18" charset="0"/>
                        </a:rPr>
                        <m:t>=0    </m:t>
                      </m:r>
                      <m:r>
                        <a:rPr lang="en-US" sz="2400" b="0" i="1" smtClean="0">
                          <a:solidFill>
                            <a:schemeClr val="accent1"/>
                          </a:solidFill>
                          <a:latin typeface="Cambria Math" panose="02040503050406030204" pitchFamily="18" charset="0"/>
                        </a:rPr>
                        <m:t>𝐸𝑠𝑝𝑒𝑐𝑖𝑓𝑖𝑐𝑖𝑑𝑎𝑑</m:t>
                      </m:r>
                      <m:r>
                        <a:rPr lang="en-US" sz="2400" b="0" i="1" smtClean="0">
                          <a:solidFill>
                            <a:schemeClr val="accent1"/>
                          </a:solidFill>
                          <a:latin typeface="Cambria Math" panose="02040503050406030204" pitchFamily="18" charset="0"/>
                        </a:rPr>
                        <m:t>=1</m:t>
                      </m:r>
                    </m:oMath>
                  </m:oMathPara>
                </a14:m>
                <a:br>
                  <a:rPr lang="en-US" sz="2400" dirty="0">
                    <a:solidFill>
                      <a:schemeClr val="accent1"/>
                    </a:solidFill>
                  </a:rPr>
                </a:br>
                <a:endParaRPr lang="es-ES_tradnl" sz="2400" dirty="0">
                  <a:solidFill>
                    <a:schemeClr val="accent1"/>
                  </a:solidFill>
                </a:endParaRPr>
              </a:p>
              <a:p>
                <a:pPr marL="0" indent="0">
                  <a:buNone/>
                </a:pPr>
                <a:r>
                  <a:rPr lang="es-ES_tradnl" sz="2400" dirty="0"/>
                  <a:t>La </a:t>
                </a:r>
                <a:r>
                  <a:rPr lang="es-ES_tradnl" sz="2400" b="1" dirty="0">
                    <a:solidFill>
                      <a:schemeClr val="accent2">
                        <a:lumMod val="75000"/>
                      </a:schemeClr>
                    </a:solidFill>
                  </a:rPr>
                  <a:t>exactitud es la métrica</a:t>
                </a:r>
                <a:r>
                  <a:rPr lang="es-ES_tradnl" sz="2400" dirty="0"/>
                  <a:t> que vimos, la tasa de aciertos: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𝐸𝑥𝑎𝑐𝑡𝑖𝑡𝑢𝑑</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𝑇𝑁</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𝑁</m:t>
                          </m:r>
                        </m:den>
                      </m:f>
                      <m:r>
                        <a:rPr lang="en-US" sz="2400" b="0" i="1" smtClean="0">
                          <a:latin typeface="Cambria Math" panose="02040503050406030204" pitchFamily="18" charset="0"/>
                        </a:rPr>
                        <m:t>=0.999</m:t>
                      </m:r>
                    </m:oMath>
                  </m:oMathPara>
                </a14:m>
                <a:endParaRPr lang="es-ES_tradnl" sz="2400" dirty="0"/>
              </a:p>
              <a:p>
                <a:pPr marL="0" indent="0">
                  <a:buNone/>
                </a:pPr>
                <a:r>
                  <a:rPr lang="es-ES_tradnl" sz="2400" dirty="0"/>
                  <a:t>Pero cuando tenemos un desbalance de clases, conviene calcular la </a:t>
                </a:r>
                <a:r>
                  <a:rPr lang="es-ES_tradnl" sz="2400" b="1" dirty="0">
                    <a:solidFill>
                      <a:schemeClr val="accent6">
                        <a:lumMod val="60000"/>
                        <a:lumOff val="40000"/>
                      </a:schemeClr>
                    </a:solidFill>
                  </a:rPr>
                  <a:t>exactitud balanceada</a:t>
                </a:r>
                <a:r>
                  <a:rPr lang="es-ES_tradnl" sz="2400" dirty="0"/>
                  <a:t>:</a:t>
                </a:r>
                <a:br>
                  <a:rPr lang="es-ES_tradnl" sz="2400" dirty="0"/>
                </a:br>
                <a:endParaRPr lang="es-ES_tradnl" sz="2400" dirty="0"/>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𝐸𝑥𝑎𝑐𝑡𝑖𝑡𝑢𝑑</m:t>
                      </m:r>
                      <m:r>
                        <a:rPr lang="en-US" sz="2400" b="0" i="1" smtClean="0">
                          <a:latin typeface="Cambria Math" panose="02040503050406030204" pitchFamily="18" charset="0"/>
                        </a:rPr>
                        <m:t> </m:t>
                      </m:r>
                      <m:r>
                        <a:rPr lang="en-US" sz="2400" b="0" i="1" smtClean="0">
                          <a:latin typeface="Cambria Math" panose="02040503050406030204" pitchFamily="18" charset="0"/>
                        </a:rPr>
                        <m:t>𝑏𝑎𝑙𝑎𝑛𝑐𝑒𝑎𝑑𝑎</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𝑇𝑃𝑅</m:t>
                          </m:r>
                          <m:r>
                            <a:rPr lang="en-US" sz="2400" b="0" i="1" smtClean="0">
                              <a:latin typeface="Cambria Math" panose="02040503050406030204" pitchFamily="18" charset="0"/>
                            </a:rPr>
                            <m:t>+</m:t>
                          </m:r>
                          <m:r>
                            <a:rPr lang="en-US" sz="2400" b="0" i="1" smtClean="0">
                              <a:latin typeface="Cambria Math" panose="02040503050406030204" pitchFamily="18" charset="0"/>
                            </a:rPr>
                            <m:t>𝑇𝑁𝑅</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=0.5</m:t>
                      </m:r>
                    </m:oMath>
                  </m:oMathPara>
                </a14:m>
                <a:endParaRPr lang="es-ES_tradnl" sz="2400" dirty="0"/>
              </a:p>
              <a:p>
                <a:pPr marL="0" indent="0">
                  <a:buNone/>
                </a:pPr>
                <a:endParaRPr lang="es-ES_tradnl" sz="2400" dirty="0"/>
              </a:p>
              <a:p>
                <a:pPr marL="0" indent="0">
                  <a:buNone/>
                </a:pPr>
                <a:endParaRPr lang="es-ES_tradnl" sz="2400" dirty="0"/>
              </a:p>
            </p:txBody>
          </p:sp>
        </mc:Choice>
        <mc:Fallback xmlns="">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060868"/>
                <a:ext cx="10591799" cy="4049785"/>
              </a:xfrm>
              <a:blipFill>
                <a:blip r:embed="rId4"/>
                <a:stretch>
                  <a:fillRect l="-598" t="-1881"/>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Tree>
    <p:extLst>
      <p:ext uri="{BB962C8B-B14F-4D97-AF65-F5344CB8AC3E}">
        <p14:creationId xmlns:p14="http://schemas.microsoft.com/office/powerpoint/2010/main" val="19358157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10309-063F-E761-EF35-F8E21DD84D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00B0E2-E077-7443-D2A3-DA60E89BB42B}"/>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454D0FD2-BB26-3A33-D254-5EF341D9A54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9B6F853-DD9E-D74D-A158-D72E0A26F985}"/>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01F5722-F2DF-6ECA-9590-A279845D720C}"/>
                  </a:ext>
                </a:extLst>
              </p:cNvPr>
              <p:cNvSpPr>
                <a:spLocks noGrp="1"/>
              </p:cNvSpPr>
              <p:nvPr>
                <p:ph idx="1"/>
              </p:nvPr>
            </p:nvSpPr>
            <p:spPr>
              <a:xfrm>
                <a:off x="800100" y="2060868"/>
                <a:ext cx="10591799" cy="4049785"/>
              </a:xfrm>
            </p:spPr>
            <p:txBody>
              <a:bodyPr>
                <a:normAutofit fontScale="92500" lnSpcReduction="20000"/>
              </a:bodyPr>
              <a:lstStyle/>
              <a:p>
                <a:pPr marL="0" indent="0">
                  <a:buNone/>
                </a:pPr>
                <a:r>
                  <a:rPr lang="es-ES_tradnl" sz="2400" dirty="0"/>
                  <a:t>Volviendo a nuestro clasificador que dice que todo es no </a:t>
                </a:r>
                <a:r>
                  <a:rPr lang="es-ES_tradnl" sz="2400" i="1" dirty="0">
                    <a:solidFill>
                      <a:schemeClr val="accent4"/>
                    </a:solidFill>
                  </a:rPr>
                  <a:t>SPAM</a:t>
                </a:r>
                <a:r>
                  <a:rPr lang="es-ES_tradnl" sz="2400" dirty="0"/>
                  <a:t>, tendríamos:</a:t>
                </a:r>
                <a:br>
                  <a:rPr lang="es-ES_tradnl" sz="2400" dirty="0"/>
                </a:br>
                <a:endParaRPr lang="es-ES_tradnl" sz="2400" dirty="0"/>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𝑆𝑒𝑛𝑠𝑖𝑏𝑖𝑙𝑖𝑑𝑎𝑑</m:t>
                      </m:r>
                      <m:r>
                        <a:rPr lang="en-US" sz="2400" b="0" i="1" smtClean="0">
                          <a:solidFill>
                            <a:schemeClr val="accent1"/>
                          </a:solidFill>
                          <a:latin typeface="Cambria Math" panose="02040503050406030204" pitchFamily="18" charset="0"/>
                        </a:rPr>
                        <m:t>=0    </m:t>
                      </m:r>
                      <m:r>
                        <a:rPr lang="en-US" sz="2400" b="0" i="1" smtClean="0">
                          <a:solidFill>
                            <a:schemeClr val="accent1"/>
                          </a:solidFill>
                          <a:latin typeface="Cambria Math" panose="02040503050406030204" pitchFamily="18" charset="0"/>
                        </a:rPr>
                        <m:t>𝐸𝑠𝑝𝑒𝑐𝑖𝑓𝑖𝑐𝑖𝑑𝑎𝑑</m:t>
                      </m:r>
                      <m:r>
                        <a:rPr lang="en-US" sz="2400" b="0" i="1" smtClean="0">
                          <a:solidFill>
                            <a:schemeClr val="accent1"/>
                          </a:solidFill>
                          <a:latin typeface="Cambria Math" panose="02040503050406030204" pitchFamily="18" charset="0"/>
                        </a:rPr>
                        <m:t>=1</m:t>
                      </m:r>
                    </m:oMath>
                  </m:oMathPara>
                </a14:m>
                <a:br>
                  <a:rPr lang="en-US" sz="2400" dirty="0">
                    <a:solidFill>
                      <a:schemeClr val="accent1"/>
                    </a:solidFill>
                  </a:rPr>
                </a:br>
                <a:endParaRPr lang="es-ES_tradnl" sz="2400" dirty="0">
                  <a:solidFill>
                    <a:schemeClr val="accent1"/>
                  </a:solidFill>
                </a:endParaRPr>
              </a:p>
              <a:p>
                <a:pPr marL="0" indent="0">
                  <a:buNone/>
                </a:pPr>
                <a:r>
                  <a:rPr lang="es-ES_tradnl" sz="2400" dirty="0"/>
                  <a:t>La </a:t>
                </a:r>
                <a:r>
                  <a:rPr lang="es-ES_tradnl" sz="2400" b="1" dirty="0">
                    <a:solidFill>
                      <a:schemeClr val="accent2">
                        <a:lumMod val="75000"/>
                      </a:schemeClr>
                    </a:solidFill>
                  </a:rPr>
                  <a:t>exactitud es la métrica</a:t>
                </a:r>
                <a:r>
                  <a:rPr lang="es-ES_tradnl" sz="2400" dirty="0"/>
                  <a:t> que vimos, la tasa de aciertos: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𝐸𝑥𝑎𝑐𝑡𝑖𝑡𝑢𝑑</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𝑇𝑁</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𝑁</m:t>
                          </m:r>
                        </m:den>
                      </m:f>
                      <m:r>
                        <a:rPr lang="en-US" sz="2400" b="0" i="1" smtClean="0">
                          <a:latin typeface="Cambria Math" panose="02040503050406030204" pitchFamily="18" charset="0"/>
                        </a:rPr>
                        <m:t>=0.999</m:t>
                      </m:r>
                    </m:oMath>
                  </m:oMathPara>
                </a14:m>
                <a:endParaRPr lang="es-ES_tradnl" sz="2400" dirty="0"/>
              </a:p>
              <a:p>
                <a:pPr marL="0" indent="0">
                  <a:buNone/>
                </a:pPr>
                <a:r>
                  <a:rPr lang="es-ES_tradnl" sz="2400" dirty="0"/>
                  <a:t>Pero cuando tenemos un desbalance de clases, conviene calcular la </a:t>
                </a:r>
                <a:r>
                  <a:rPr lang="es-ES_tradnl" sz="2400" b="1" dirty="0">
                    <a:solidFill>
                      <a:schemeClr val="accent6">
                        <a:lumMod val="60000"/>
                        <a:lumOff val="40000"/>
                      </a:schemeClr>
                    </a:solidFill>
                  </a:rPr>
                  <a:t>exactitud balanceada</a:t>
                </a:r>
                <a:r>
                  <a:rPr lang="es-ES_tradnl" sz="2400" dirty="0"/>
                  <a:t>:</a:t>
                </a:r>
                <a:br>
                  <a:rPr lang="es-ES_tradnl" sz="2400" dirty="0"/>
                </a:br>
                <a:endParaRPr lang="es-ES_tradnl" sz="2400" dirty="0"/>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𝐸𝑥𝑎𝑐𝑡𝑖𝑡𝑢𝑑</m:t>
                      </m:r>
                      <m:r>
                        <a:rPr lang="en-US" sz="2400" b="0" i="1" smtClean="0">
                          <a:latin typeface="Cambria Math" panose="02040503050406030204" pitchFamily="18" charset="0"/>
                        </a:rPr>
                        <m:t> </m:t>
                      </m:r>
                      <m:r>
                        <a:rPr lang="en-US" sz="2400" b="0" i="1" smtClean="0">
                          <a:latin typeface="Cambria Math" panose="02040503050406030204" pitchFamily="18" charset="0"/>
                        </a:rPr>
                        <m:t>𝑏𝑎𝑙𝑎𝑛𝑐𝑒𝑎𝑑𝑎</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𝑇𝑃𝑅</m:t>
                          </m:r>
                          <m:r>
                            <a:rPr lang="en-US" sz="2400" b="0" i="1" smtClean="0">
                              <a:latin typeface="Cambria Math" panose="02040503050406030204" pitchFamily="18" charset="0"/>
                            </a:rPr>
                            <m:t>+</m:t>
                          </m:r>
                          <m:r>
                            <a:rPr lang="en-US" sz="2400" b="0" i="1" smtClean="0">
                              <a:latin typeface="Cambria Math" panose="02040503050406030204" pitchFamily="18" charset="0"/>
                            </a:rPr>
                            <m:t>𝑇𝑁𝑅</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=0.5</m:t>
                      </m:r>
                    </m:oMath>
                  </m:oMathPara>
                </a14:m>
                <a:endParaRPr lang="es-ES_tradnl" sz="2400" dirty="0"/>
              </a:p>
              <a:p>
                <a:pPr marL="0" indent="0">
                  <a:buNone/>
                </a:pPr>
                <a:endParaRPr lang="es-ES_tradnl" sz="2400" dirty="0"/>
              </a:p>
              <a:p>
                <a:pPr marL="0" indent="0">
                  <a:buNone/>
                </a:pPr>
                <a:endParaRPr lang="es-ES_tradnl" sz="2400" dirty="0"/>
              </a:p>
            </p:txBody>
          </p:sp>
        </mc:Choice>
        <mc:Fallback xmlns="">
          <p:sp>
            <p:nvSpPr>
              <p:cNvPr id="9" name="Content Placeholder 8">
                <a:extLst>
                  <a:ext uri="{FF2B5EF4-FFF2-40B4-BE49-F238E27FC236}">
                    <a16:creationId xmlns:a16="http://schemas.microsoft.com/office/drawing/2014/main" id="{C01F5722-F2DF-6ECA-9590-A279845D720C}"/>
                  </a:ext>
                </a:extLst>
              </p:cNvPr>
              <p:cNvSpPr>
                <a:spLocks noGrp="1" noRot="1" noChangeAspect="1" noMove="1" noResize="1" noEditPoints="1" noAdjustHandles="1" noChangeArrowheads="1" noChangeShapeType="1" noTextEdit="1"/>
              </p:cNvSpPr>
              <p:nvPr>
                <p:ph idx="1"/>
              </p:nvPr>
            </p:nvSpPr>
            <p:spPr>
              <a:xfrm>
                <a:off x="800100" y="2060868"/>
                <a:ext cx="10591799" cy="4049785"/>
              </a:xfrm>
              <a:blipFill>
                <a:blip r:embed="rId4"/>
                <a:stretch>
                  <a:fillRect l="-598" t="-1881"/>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0FB025BD-2392-FAFC-1F82-5270D3D43990}"/>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
        <p:nvSpPr>
          <p:cNvPr id="3" name="Rectangle 2">
            <a:extLst>
              <a:ext uri="{FF2B5EF4-FFF2-40B4-BE49-F238E27FC236}">
                <a16:creationId xmlns:a16="http://schemas.microsoft.com/office/drawing/2014/main" id="{F9CA1081-4E01-DEDE-388D-7E4E39E6E01F}"/>
              </a:ext>
            </a:extLst>
          </p:cNvPr>
          <p:cNvSpPr/>
          <p:nvPr/>
        </p:nvSpPr>
        <p:spPr>
          <a:xfrm>
            <a:off x="8301679" y="5353261"/>
            <a:ext cx="562708" cy="50116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TextBox 3">
            <a:extLst>
              <a:ext uri="{FF2B5EF4-FFF2-40B4-BE49-F238E27FC236}">
                <a16:creationId xmlns:a16="http://schemas.microsoft.com/office/drawing/2014/main" id="{590D9AC1-FB42-F419-33DE-03141444C353}"/>
              </a:ext>
            </a:extLst>
          </p:cNvPr>
          <p:cNvSpPr txBox="1"/>
          <p:nvPr/>
        </p:nvSpPr>
        <p:spPr>
          <a:xfrm>
            <a:off x="9114445" y="5113987"/>
            <a:ext cx="1804567" cy="923330"/>
          </a:xfrm>
          <a:prstGeom prst="rect">
            <a:avLst/>
          </a:prstGeom>
          <a:noFill/>
        </p:spPr>
        <p:txBody>
          <a:bodyPr wrap="square" rtlCol="0">
            <a:spAutoFit/>
          </a:bodyPr>
          <a:lstStyle/>
          <a:p>
            <a:r>
              <a:rPr lang="es-ES_tradnl" dirty="0">
                <a:solidFill>
                  <a:srgbClr val="C00000"/>
                </a:solidFill>
              </a:rPr>
              <a:t>Nos dice que el</a:t>
            </a:r>
          </a:p>
          <a:p>
            <a:r>
              <a:rPr lang="es-ES_tradnl" dirty="0">
                <a:solidFill>
                  <a:srgbClr val="C00000"/>
                </a:solidFill>
              </a:rPr>
              <a:t>clasificador está adivinando</a:t>
            </a:r>
          </a:p>
        </p:txBody>
      </p:sp>
    </p:spTree>
    <p:extLst>
      <p:ext uri="{BB962C8B-B14F-4D97-AF65-F5344CB8AC3E}">
        <p14:creationId xmlns:p14="http://schemas.microsoft.com/office/powerpoint/2010/main" val="21257593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060868"/>
                <a:ext cx="10591799" cy="4049785"/>
              </a:xfrm>
            </p:spPr>
            <p:txBody>
              <a:bodyPr>
                <a:normAutofit fontScale="85000" lnSpcReduction="10000"/>
              </a:bodyPr>
              <a:lstStyle/>
              <a:p>
                <a:pPr marL="0" indent="0">
                  <a:buNone/>
                </a:pPr>
                <a:r>
                  <a:rPr lang="es-ES_tradnl" sz="2400" dirty="0"/>
                  <a:t>Otras dos métricas muy importantes son </a:t>
                </a:r>
                <a:r>
                  <a:rPr lang="es-ES_tradnl" sz="2400" b="1" dirty="0">
                    <a:solidFill>
                      <a:schemeClr val="accent2"/>
                    </a:solidFill>
                  </a:rPr>
                  <a:t>precisión</a:t>
                </a:r>
                <a:r>
                  <a:rPr lang="es-ES_tradnl" sz="2400" dirty="0"/>
                  <a:t> y </a:t>
                </a:r>
                <a:r>
                  <a:rPr lang="es-ES_tradnl" sz="2400" b="1" dirty="0">
                    <a:solidFill>
                      <a:schemeClr val="accent5"/>
                    </a:solidFill>
                  </a:rPr>
                  <a:t>recuperación</a:t>
                </a:r>
                <a:r>
                  <a:rPr lang="es-ES_tradnl" sz="2400" dirty="0"/>
                  <a:t>. Estas juegan un papel crucial cuando la clase positiva tiene más importancia que la negativa:</a:t>
                </a:r>
              </a:p>
              <a:p>
                <a:r>
                  <a:rPr lang="es-ES_tradnl" sz="2400" b="1" dirty="0">
                    <a:solidFill>
                      <a:schemeClr val="accent2"/>
                    </a:solidFill>
                  </a:rPr>
                  <a:t>Precisión</a:t>
                </a:r>
                <a:r>
                  <a:rPr lang="es-ES_tradnl" sz="2400" dirty="0"/>
                  <a:t>: Se refiere a la proporción de casos positivos identificados correctamente por el clasificador con respecto a todos los casos que el clasificador etiquetó como positivos.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𝑃𝑟𝑒𝑐𝑖𝑠𝑖𝑜𝑛</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𝐹𝑃</m:t>
                          </m:r>
                        </m:den>
                      </m:f>
                    </m:oMath>
                  </m:oMathPara>
                </a14:m>
                <a:endParaRPr lang="es-ES_tradnl" sz="2400" dirty="0"/>
              </a:p>
              <a:p>
                <a:r>
                  <a:rPr lang="es-ES_tradnl" sz="2400" b="1" dirty="0">
                    <a:solidFill>
                      <a:schemeClr val="accent5"/>
                    </a:solidFill>
                  </a:rPr>
                  <a:t>Recuperación (</a:t>
                </a:r>
                <a:r>
                  <a:rPr lang="es-ES_tradnl" sz="2400" b="1" dirty="0" err="1">
                    <a:solidFill>
                      <a:schemeClr val="accent5"/>
                    </a:solidFill>
                  </a:rPr>
                  <a:t>Recall</a:t>
                </a:r>
                <a:r>
                  <a:rPr lang="es-ES_tradnl" sz="2400" b="1" dirty="0">
                    <a:solidFill>
                      <a:schemeClr val="accent5"/>
                    </a:solidFill>
                  </a:rPr>
                  <a:t>)</a:t>
                </a:r>
                <a:r>
                  <a:rPr lang="es-ES_tradnl" sz="2400" dirty="0"/>
                  <a:t>: Mide la proporción de casos positivos que el clasificador identificó correctamente con respecto a todos los casos positivos reales en los datos. En otras palabras, la recuperación indica la capacidad del clasificador para </a:t>
                </a:r>
                <a:r>
                  <a:rPr lang="es-ES_tradnl" sz="2400" i="1" dirty="0"/>
                  <a:t>"recuperar" </a:t>
                </a:r>
                <a:r>
                  <a:rPr lang="es-ES_tradnl" sz="2400" dirty="0"/>
                  <a:t>los casos positivos.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𝑅𝑒𝑐𝑎𝑙𝑙</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𝐹𝑁</m:t>
                          </m:r>
                        </m:den>
                      </m:f>
                    </m:oMath>
                  </m:oMathPara>
                </a14:m>
                <a:endParaRPr lang="es-ES_tradnl" sz="2400" dirty="0"/>
              </a:p>
              <a:p>
                <a:pPr marL="0" indent="0">
                  <a:buNone/>
                </a:pPr>
                <a:endParaRPr lang="es-ES_tradnl" sz="2400" dirty="0"/>
              </a:p>
            </p:txBody>
          </p:sp>
        </mc:Choice>
        <mc:Fallback xmlns="">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060868"/>
                <a:ext cx="10591799" cy="4049785"/>
              </a:xfrm>
              <a:blipFill>
                <a:blip r:embed="rId4"/>
                <a:stretch>
                  <a:fillRect l="-478" t="-940" r="-718"/>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Precisión y recuperación</a:t>
            </a:r>
          </a:p>
        </p:txBody>
      </p:sp>
    </p:spTree>
    <p:extLst>
      <p:ext uri="{BB962C8B-B14F-4D97-AF65-F5344CB8AC3E}">
        <p14:creationId xmlns:p14="http://schemas.microsoft.com/office/powerpoint/2010/main" val="35647018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060868"/>
            <a:ext cx="10591799" cy="4049785"/>
          </a:xfrm>
        </p:spPr>
        <p:txBody>
          <a:bodyPr>
            <a:normAutofit/>
          </a:bodyPr>
          <a:lstStyle/>
          <a:p>
            <a:pPr marL="0" indent="0">
              <a:buNone/>
            </a:pPr>
            <a:r>
              <a:rPr lang="es-ES_tradnl" sz="2400" dirty="0"/>
              <a:t>Veamos ejemplos donde una métrica es más importante que la otra:</a:t>
            </a:r>
          </a:p>
          <a:p>
            <a:r>
              <a:rPr lang="es-ES_tradnl" sz="2400" b="1" dirty="0">
                <a:solidFill>
                  <a:schemeClr val="accent2"/>
                </a:solidFill>
              </a:rPr>
              <a:t>Precisión</a:t>
            </a:r>
            <a:r>
              <a:rPr lang="es-ES_tradnl" sz="2400" dirty="0"/>
              <a:t>: </a:t>
            </a:r>
            <a:r>
              <a:rPr lang="es-ES_tradnl" sz="2400" i="1" dirty="0"/>
              <a:t>En nuestro clasificador de SPAM, esta métrica es más importante, ya que queremos que cuando el clasificador diga que es SPAM, realmente esté seguro. No queremos que el usuario pierda correos electrónicos importantes.</a:t>
            </a:r>
            <a:endParaRPr lang="es-ES_tradnl" sz="2400" dirty="0"/>
          </a:p>
          <a:p>
            <a:r>
              <a:rPr lang="es-ES_tradnl" sz="2400" b="1" dirty="0">
                <a:solidFill>
                  <a:schemeClr val="accent5"/>
                </a:solidFill>
              </a:rPr>
              <a:t>Recuperación</a:t>
            </a:r>
            <a:r>
              <a:rPr lang="es-ES_tradnl" sz="2400" dirty="0"/>
              <a:t>: </a:t>
            </a:r>
            <a:r>
              <a:rPr lang="es-ES_tradnl" sz="2400" i="1" dirty="0"/>
              <a:t>En un clasificador de imágenes para detectar cáncer, la recuperación es más importante. Es fundamental que el modelo capture la mayor cantidad posible de casos de cáncer para garantizar que los pacientes no pierdan un diagnóstico temprano y, por lo tanto, un tratamiento oportuno. Incluso si esto significa algunos falsos positivos.</a:t>
            </a:r>
            <a:endParaRPr lang="es-ES_tradnl" sz="2400" dirty="0"/>
          </a:p>
          <a:p>
            <a:pPr marL="0" indent="0">
              <a:buNone/>
            </a:pPr>
            <a:endParaRPr lang="es-ES_tradnl" sz="2400" dirty="0"/>
          </a:p>
        </p:txBody>
      </p:sp>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Precisión y recuperación</a:t>
            </a:r>
          </a:p>
        </p:txBody>
      </p:sp>
    </p:spTree>
    <p:extLst>
      <p:ext uri="{BB962C8B-B14F-4D97-AF65-F5344CB8AC3E}">
        <p14:creationId xmlns:p14="http://schemas.microsoft.com/office/powerpoint/2010/main" val="13403054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060868"/>
                <a:ext cx="10591799" cy="4063224"/>
              </a:xfrm>
            </p:spPr>
            <p:txBody>
              <a:bodyPr>
                <a:normAutofit fontScale="77500" lnSpcReduction="20000"/>
              </a:bodyPr>
              <a:lstStyle/>
              <a:p>
                <a:pPr marL="0" indent="0">
                  <a:buNone/>
                </a:pPr>
                <a:r>
                  <a:rPr lang="es-ES_tradnl" sz="2400" dirty="0"/>
                  <a:t>A veces nos interesa un balance entre ambas métricas, y para ello podemos usar el </a:t>
                </a:r>
                <a:r>
                  <a:rPr lang="es-ES_tradnl" sz="2400" b="1" dirty="0">
                    <a:solidFill>
                      <a:schemeClr val="accent6">
                        <a:lumMod val="60000"/>
                        <a:lumOff val="40000"/>
                      </a:schemeClr>
                    </a:solidFill>
                  </a:rPr>
                  <a:t>puntaje F</a:t>
                </a:r>
                <a:r>
                  <a:rPr lang="es-ES_tradnl" sz="2400" b="1" baseline="-25000" dirty="0">
                    <a:solidFill>
                      <a:schemeClr val="accent6">
                        <a:lumMod val="60000"/>
                        <a:lumOff val="40000"/>
                      </a:schemeClr>
                    </a:solidFill>
                  </a:rPr>
                  <a:t>1</a:t>
                </a:r>
                <a:r>
                  <a:rPr lang="es-ES_tradnl" sz="2400" dirty="0">
                    <a:solidFill>
                      <a:schemeClr val="accent6">
                        <a:lumMod val="60000"/>
                        <a:lumOff val="40000"/>
                      </a:schemeClr>
                    </a:solidFill>
                  </a:rPr>
                  <a:t>:</a:t>
                </a:r>
                <a:br>
                  <a:rPr lang="es-ES_tradnl" sz="2400" dirty="0">
                    <a:solidFill>
                      <a:schemeClr val="accent6">
                        <a:lumMod val="60000"/>
                        <a:lumOff val="40000"/>
                      </a:schemeClr>
                    </a:solidFill>
                  </a:rPr>
                </a:br>
                <a:endParaRPr lang="es-ES_tradnl" sz="2400" dirty="0">
                  <a:solidFill>
                    <a:schemeClr val="accent6">
                      <a:lumMod val="60000"/>
                      <a:lumOff val="40000"/>
                    </a:schemeClr>
                  </a:solidFill>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𝑝𝑟𝑒𝑐𝑖𝑠𝑖𝑜𝑛</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𝑟𝑒𝑐𝑎𝑙𝑙</m:t>
                          </m:r>
                        </m:num>
                        <m:den>
                          <m:r>
                            <a:rPr lang="en-US" sz="2400" b="0" i="1" smtClean="0">
                              <a:latin typeface="Cambria Math" panose="02040503050406030204" pitchFamily="18" charset="0"/>
                            </a:rPr>
                            <m:t>𝑝𝑟𝑒𝑐𝑖𝑠𝑖𝑜𝑛</m:t>
                          </m:r>
                          <m:r>
                            <a:rPr lang="en-US" sz="2400" b="0" i="1" smtClean="0">
                              <a:latin typeface="Cambria Math" panose="02040503050406030204" pitchFamily="18" charset="0"/>
                            </a:rPr>
                            <m:t>+</m:t>
                          </m:r>
                          <m:r>
                            <a:rPr lang="en-US" sz="2400" b="0" i="1" smtClean="0">
                              <a:latin typeface="Cambria Math" panose="02040503050406030204" pitchFamily="18" charset="0"/>
                            </a:rPr>
                            <m:t>𝑟𝑒𝑐𝑎𝑙𝑙</m:t>
                          </m:r>
                        </m:den>
                      </m:f>
                    </m:oMath>
                  </m:oMathPara>
                </a14:m>
                <a:endParaRPr lang="es-ES_tradnl" sz="2400" dirty="0"/>
              </a:p>
              <a:p>
                <a:pPr marL="0" indent="0">
                  <a:buNone/>
                </a:pPr>
                <a:r>
                  <a:rPr lang="es-ES_tradnl" sz="2400" dirty="0"/>
                  <a:t>Si queremos darle más importancia a una métrica que a la otra, podemos usar:</a:t>
                </a:r>
                <a:br>
                  <a:rPr lang="es-ES_tradnl" sz="2400" dirty="0"/>
                </a:br>
                <a:endParaRPr lang="es-ES_tradnl" sz="2400"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ea typeface="Cambria Math" panose="02040503050406030204" pitchFamily="18" charset="0"/>
                            </a:rPr>
                            <m:t>𝛽</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𝛽</m:t>
                              </m:r>
                            </m:e>
                            <m:sup>
                              <m:r>
                                <a:rPr lang="en-US" sz="2400" b="0" i="1" smtClean="0">
                                  <a:latin typeface="Cambria Math" panose="02040503050406030204" pitchFamily="18" charset="0"/>
                                </a:rPr>
                                <m:t>2</m:t>
                              </m:r>
                            </m:sup>
                          </m:sSup>
                        </m:e>
                      </m:d>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𝑝𝑟𝑒𝑐𝑖𝑠𝑖𝑜𝑛</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𝑟𝑒𝑐𝑎𝑙𝑙</m:t>
                          </m:r>
                        </m:num>
                        <m:den>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𝛽</m:t>
                              </m:r>
                            </m:e>
                            <m:sup>
                              <m:r>
                                <a:rPr lang="en-US" sz="2400" i="1">
                                  <a:latin typeface="Cambria Math" panose="02040503050406030204" pitchFamily="18" charset="0"/>
                                </a:rPr>
                                <m:t>2</m:t>
                              </m:r>
                            </m:sup>
                          </m:sSup>
                          <m:r>
                            <a:rPr lang="en-US" sz="2400" b="0" i="1" smtClean="0">
                              <a:latin typeface="Cambria Math" panose="02040503050406030204" pitchFamily="18" charset="0"/>
                            </a:rPr>
                            <m:t> </m:t>
                          </m:r>
                          <m:r>
                            <a:rPr lang="en-US" sz="2400" b="0" i="1" smtClean="0">
                              <a:latin typeface="Cambria Math" panose="02040503050406030204" pitchFamily="18" charset="0"/>
                            </a:rPr>
                            <m:t>𝑝𝑟𝑒𝑐𝑖𝑠𝑖𝑜𝑛</m:t>
                          </m:r>
                          <m:r>
                            <a:rPr lang="en-US" sz="2400" b="0" i="1" smtClean="0">
                              <a:latin typeface="Cambria Math" panose="02040503050406030204" pitchFamily="18" charset="0"/>
                            </a:rPr>
                            <m:t>+</m:t>
                          </m:r>
                          <m:r>
                            <a:rPr lang="en-US" sz="2400" b="0" i="1" smtClean="0">
                              <a:latin typeface="Cambria Math" panose="02040503050406030204" pitchFamily="18" charset="0"/>
                            </a:rPr>
                            <m:t>𝑟𝑒𝑐𝑎𝑙𝑙</m:t>
                          </m:r>
                        </m:den>
                      </m:f>
                    </m:oMath>
                  </m:oMathPara>
                </a14:m>
                <a:br>
                  <a:rPr lang="en-US" sz="2400" dirty="0"/>
                </a:br>
                <a:endParaRPr lang="es-ES_tradnl" sz="2400" dirty="0"/>
              </a:p>
              <a:p>
                <a:pPr marL="0" indent="0">
                  <a:buNone/>
                </a:pPr>
                <a:r>
                  <a:rPr lang="es-ES_tradnl" sz="2400" dirty="0"/>
                  <a:t>Donde:</a:t>
                </a:r>
              </a:p>
              <a:p>
                <a:r>
                  <a:rPr lang="es-ES_tradnl" sz="2400" dirty="0"/>
                  <a:t>Si </a:t>
                </a:r>
                <a14:m>
                  <m:oMath xmlns:m="http://schemas.openxmlformats.org/officeDocument/2006/math">
                    <m:r>
                      <a:rPr lang="en-US" sz="2400" b="0" i="1" smtClean="0">
                        <a:latin typeface="Cambria Math" panose="02040503050406030204" pitchFamily="18" charset="0"/>
                      </a:rPr>
                      <m:t>0&lt; </m:t>
                    </m:r>
                    <m:r>
                      <a:rPr lang="en-US" sz="2400" b="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&lt;1</m:t>
                    </m:r>
                  </m:oMath>
                </a14:m>
                <a:r>
                  <a:rPr lang="es-ES_tradnl" sz="2400" dirty="0"/>
                  <a:t>, le damos más importancia a la </a:t>
                </a:r>
                <a:r>
                  <a:rPr lang="es-ES_tradnl" sz="2400" b="1" dirty="0">
                    <a:solidFill>
                      <a:schemeClr val="accent2"/>
                    </a:solidFill>
                  </a:rPr>
                  <a:t>precisión</a:t>
                </a:r>
                <a:r>
                  <a:rPr lang="es-ES_tradnl" sz="2400" dirty="0"/>
                  <a:t> (preferimos minimizar los falsos positivos).</a:t>
                </a:r>
              </a:p>
              <a:p>
                <a:r>
                  <a:rPr lang="es-ES_tradnl" sz="2400" dirty="0">
                    <a:ea typeface="Cambria Math" panose="02040503050406030204" pitchFamily="18" charset="0"/>
                  </a:rPr>
                  <a:t>Si </a:t>
                </a:r>
                <a14:m>
                  <m:oMath xmlns:m="http://schemas.openxmlformats.org/officeDocument/2006/math">
                    <m:r>
                      <a:rPr lang="es-ES_tradnl"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&gt;1, </m:t>
                    </m:r>
                  </m:oMath>
                </a14:m>
                <a:r>
                  <a:rPr lang="es-ES_tradnl" sz="2400" dirty="0"/>
                  <a:t>le damos más importancia a la </a:t>
                </a:r>
                <a:r>
                  <a:rPr lang="es-ES_tradnl" sz="2400" b="1" dirty="0">
                    <a:solidFill>
                      <a:schemeClr val="accent5"/>
                    </a:solidFill>
                  </a:rPr>
                  <a:t>recuperación</a:t>
                </a:r>
                <a:r>
                  <a:rPr lang="es-ES_tradnl" sz="2400" dirty="0"/>
                  <a:t> (preferimos minimizar los falsos negativos).</a:t>
                </a:r>
              </a:p>
            </p:txBody>
          </p:sp>
        </mc:Choice>
        <mc:Fallback xmlns="">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060868"/>
                <a:ext cx="10591799" cy="4063224"/>
              </a:xfrm>
              <a:blipFill>
                <a:blip r:embed="rId4"/>
                <a:stretch>
                  <a:fillRect l="-478" t="-1558"/>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Precisión y recuperación</a:t>
            </a:r>
          </a:p>
        </p:txBody>
      </p:sp>
    </p:spTree>
    <p:extLst>
      <p:ext uri="{BB962C8B-B14F-4D97-AF65-F5344CB8AC3E}">
        <p14:creationId xmlns:p14="http://schemas.microsoft.com/office/powerpoint/2010/main" val="20043669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Curva ROC</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5457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fontScale="92500"/>
          </a:bodyPr>
          <a:lstStyle/>
          <a:p>
            <a:pPr marL="0" indent="0">
              <a:buNone/>
            </a:pPr>
            <a:r>
              <a:rPr lang="es-ES" sz="2400" dirty="0"/>
              <a:t>Pero podríamos haber elegido la siguiente codificación:</a:t>
            </a:r>
          </a:p>
          <a:p>
            <a:r>
              <a:rPr lang="es-ES" sz="2400" b="1" dirty="0">
                <a:solidFill>
                  <a:srgbClr val="92D050"/>
                </a:solidFill>
              </a:rPr>
              <a:t>Ataques epilépticos</a:t>
            </a:r>
            <a:r>
              <a:rPr lang="es-ES" sz="2400" dirty="0"/>
              <a:t>: 1</a:t>
            </a:r>
          </a:p>
          <a:p>
            <a:r>
              <a:rPr lang="es-ES" sz="2400" b="1" dirty="0">
                <a:solidFill>
                  <a:schemeClr val="accent3"/>
                </a:solidFill>
              </a:rPr>
              <a:t>ACV</a:t>
            </a:r>
            <a:r>
              <a:rPr lang="es-ES" sz="2400" dirty="0"/>
              <a:t>: 2</a:t>
            </a:r>
          </a:p>
          <a:p>
            <a:r>
              <a:rPr lang="es-ES" sz="2400" b="1" dirty="0">
                <a:solidFill>
                  <a:schemeClr val="accent5"/>
                </a:solidFill>
              </a:rPr>
              <a:t>Sobredosis</a:t>
            </a:r>
            <a:r>
              <a:rPr lang="es-ES" sz="2400" dirty="0"/>
              <a:t>: 3</a:t>
            </a:r>
          </a:p>
          <a:p>
            <a:pPr marL="0" indent="0">
              <a:buNone/>
            </a:pPr>
            <a:r>
              <a:rPr lang="es-ES" sz="2400" dirty="0"/>
              <a:t>Esto nos da una relación totalmente diferente. Cada una de estas codificaciones produciría modelos lineales distintos que, en última instancia, conducirían a diferentes conjuntos de coeficientes sobre las observaciones de prueba.</a:t>
            </a:r>
          </a:p>
          <a:p>
            <a:pPr marL="0" indent="0">
              <a:buNone/>
            </a:pPr>
            <a:r>
              <a:rPr lang="es-ES" sz="2400" dirty="0"/>
              <a:t>Si el target es una </a:t>
            </a:r>
            <a:r>
              <a:rPr lang="es-ES" sz="2400" b="1" dirty="0">
                <a:solidFill>
                  <a:srgbClr val="FFC000"/>
                </a:solidFill>
              </a:rPr>
              <a:t>variable categórica ordinal</a:t>
            </a:r>
            <a:r>
              <a:rPr lang="es-ES" sz="2400" dirty="0"/>
              <a:t>, el orden tiene sentido, y en este caso se encuentra en un área gris la elección entre modelos de clasificación y regresión.</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0104003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Para las métricas que vimos, siempre supusimos que nuestro clasificador nos da la salida 1 si es la clase positiva, y 0 si es negativa. Pero si tenemos una regresión logística, nos da </a:t>
            </a:r>
            <a:r>
              <a:rPr lang="es-ES_tradnl" sz="2400" b="1" dirty="0">
                <a:solidFill>
                  <a:schemeClr val="accent6">
                    <a:lumMod val="60000"/>
                    <a:lumOff val="40000"/>
                  </a:schemeClr>
                </a:solidFill>
              </a:rPr>
              <a:t>un valor de probabilidad de qué tan probable es que sea de la clase positiva</a:t>
            </a:r>
            <a:r>
              <a:rPr lang="es-ES_tradnl" sz="2400" dirty="0"/>
              <a:t>.</a:t>
            </a:r>
          </a:p>
          <a:p>
            <a:pPr marL="0" indent="0">
              <a:buNone/>
            </a:pPr>
            <a:r>
              <a:rPr lang="es-ES_tradnl" sz="2400" dirty="0"/>
              <a:t>De forma intuitiva, podemos definir que si la regresión logística </a:t>
            </a:r>
            <a:r>
              <a:rPr lang="es-ES_tradnl" sz="2400" i="1" dirty="0">
                <a:solidFill>
                  <a:schemeClr val="accent5">
                    <a:lumMod val="75000"/>
                  </a:schemeClr>
                </a:solidFill>
              </a:rPr>
              <a:t>nos devuelve un valor a mayor a 0.5</a:t>
            </a:r>
            <a:r>
              <a:rPr lang="es-ES_tradnl" sz="2400" dirty="0"/>
              <a:t>, lo clasificamos como clase positiva; </a:t>
            </a:r>
            <a:r>
              <a:rPr lang="es-ES_tradnl" sz="2400" i="1" dirty="0">
                <a:solidFill>
                  <a:schemeClr val="accent1"/>
                </a:solidFill>
              </a:rPr>
              <a:t>si es menor o igual a 0.5</a:t>
            </a:r>
            <a:r>
              <a:rPr lang="es-ES_tradnl" sz="2400" dirty="0"/>
              <a:t>, lo clasificamos como clase negativa. De ahí podemos calcular todas las métricas.</a:t>
            </a:r>
          </a:p>
          <a:p>
            <a:pPr marL="0" indent="0">
              <a:buNone/>
            </a:pPr>
            <a:endParaRPr lang="es-ES_tradnl" sz="2400" dirty="0"/>
          </a:p>
        </p:txBody>
      </p:sp>
    </p:spTree>
    <p:extLst>
      <p:ext uri="{BB962C8B-B14F-4D97-AF65-F5344CB8AC3E}">
        <p14:creationId xmlns:p14="http://schemas.microsoft.com/office/powerpoint/2010/main" val="2182575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1711104" y="1959428"/>
            <a:ext cx="9680795" cy="3969785"/>
          </a:xfrm>
        </p:spPr>
        <p:txBody>
          <a:bodyPr>
            <a:normAutofit/>
          </a:bodyPr>
          <a:lstStyle/>
          <a:p>
            <a:pPr marL="0" indent="0">
              <a:buNone/>
            </a:pPr>
            <a:r>
              <a:rPr lang="es-ES_tradnl" sz="2400" dirty="0"/>
              <a:t>¿Por qué este valor de 0.5?</a:t>
            </a:r>
          </a:p>
        </p:txBody>
      </p:sp>
      <p:pic>
        <p:nvPicPr>
          <p:cNvPr id="3" name="Picture 2">
            <a:extLst>
              <a:ext uri="{FF2B5EF4-FFF2-40B4-BE49-F238E27FC236}">
                <a16:creationId xmlns:a16="http://schemas.microsoft.com/office/drawing/2014/main" id="{55BD2FD7-499E-82E4-93EE-53B7469CF099}"/>
              </a:ext>
            </a:extLst>
          </p:cNvPr>
          <p:cNvPicPr>
            <a:picLocks noChangeAspect="1"/>
          </p:cNvPicPr>
          <p:nvPr/>
        </p:nvPicPr>
        <p:blipFill>
          <a:blip r:embed="rId3"/>
          <a:stretch>
            <a:fillRect/>
          </a:stretch>
        </p:blipFill>
        <p:spPr>
          <a:xfrm>
            <a:off x="800100" y="2652665"/>
            <a:ext cx="2896316" cy="3368541"/>
          </a:xfrm>
          <a:prstGeom prst="rect">
            <a:avLst/>
          </a:prstGeom>
        </p:spPr>
      </p:pic>
    </p:spTree>
    <p:extLst>
      <p:ext uri="{BB962C8B-B14F-4D97-AF65-F5344CB8AC3E}">
        <p14:creationId xmlns:p14="http://schemas.microsoft.com/office/powerpoint/2010/main" val="23666307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8619E-9630-0B4F-C034-60347CC773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4AEA1C-5328-2196-C347-58C99258F88F}"/>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E55D9436-CC4A-DCD9-EFA2-8BFF09650847}"/>
              </a:ext>
            </a:extLst>
          </p:cNvPr>
          <p:cNvSpPr>
            <a:spLocks noGrp="1"/>
          </p:cNvSpPr>
          <p:nvPr>
            <p:ph type="ftr" sz="quarter" idx="11"/>
          </p:nvPr>
        </p:nvSpPr>
        <p:spPr/>
        <p:txBody>
          <a:bodyPr/>
          <a:lstStyle/>
          <a:p>
            <a:pPr>
              <a:spcAft>
                <a:spcPts val="600"/>
              </a:spcAft>
            </a:pPr>
            <a:r>
              <a:rPr lang="es-ES_tradnl" dirty="0"/>
              <a:t>Inteligencia Artificial – CEIA – FIUBA</a:t>
            </a:r>
          </a:p>
        </p:txBody>
      </p:sp>
      <p:pic>
        <p:nvPicPr>
          <p:cNvPr id="3" name="Picture 2">
            <a:extLst>
              <a:ext uri="{FF2B5EF4-FFF2-40B4-BE49-F238E27FC236}">
                <a16:creationId xmlns:a16="http://schemas.microsoft.com/office/drawing/2014/main" id="{31A2306D-63EE-4795-80DF-83CF4C1139FA}"/>
              </a:ext>
            </a:extLst>
          </p:cNvPr>
          <p:cNvPicPr>
            <a:picLocks noChangeAspect="1"/>
          </p:cNvPicPr>
          <p:nvPr/>
        </p:nvPicPr>
        <p:blipFill>
          <a:blip r:embed="rId3"/>
          <a:stretch>
            <a:fillRect/>
          </a:stretch>
        </p:blipFill>
        <p:spPr>
          <a:xfrm>
            <a:off x="800100" y="2652665"/>
            <a:ext cx="2896316" cy="3368541"/>
          </a:xfrm>
          <a:prstGeom prst="rect">
            <a:avLst/>
          </a:prstGeom>
        </p:spPr>
      </p:pic>
      <p:sp>
        <p:nvSpPr>
          <p:cNvPr id="7" name="TextBox 6">
            <a:extLst>
              <a:ext uri="{FF2B5EF4-FFF2-40B4-BE49-F238E27FC236}">
                <a16:creationId xmlns:a16="http://schemas.microsoft.com/office/drawing/2014/main" id="{B7EA5204-09F1-007F-6538-52CFAA31AADD}"/>
              </a:ext>
            </a:extLst>
          </p:cNvPr>
          <p:cNvSpPr txBox="1"/>
          <p:nvPr/>
        </p:nvSpPr>
        <p:spPr>
          <a:xfrm>
            <a:off x="3696416" y="2550442"/>
            <a:ext cx="7695484" cy="1569660"/>
          </a:xfrm>
          <a:prstGeom prst="rect">
            <a:avLst/>
          </a:prstGeom>
          <a:noFill/>
        </p:spPr>
        <p:txBody>
          <a:bodyPr wrap="square">
            <a:spAutoFit/>
          </a:bodyPr>
          <a:lstStyle/>
          <a:p>
            <a:pPr marL="0" indent="0">
              <a:buNone/>
            </a:pPr>
            <a:r>
              <a:rPr lang="es-ES_tradnl" sz="2400" dirty="0"/>
              <a:t>Nos basamos en la idea de que el modelo nos da un valor de probabilidad. Sin embargo, nada impide que el umbral pueda ser definido en otros valores, especialmente cuando las clases están desbalanceadas.</a:t>
            </a:r>
          </a:p>
        </p:txBody>
      </p:sp>
      <p:sp>
        <p:nvSpPr>
          <p:cNvPr id="10" name="Content Placeholder 3">
            <a:extLst>
              <a:ext uri="{FF2B5EF4-FFF2-40B4-BE49-F238E27FC236}">
                <a16:creationId xmlns:a16="http://schemas.microsoft.com/office/drawing/2014/main" id="{096F488E-E490-E450-C413-03FABCC54791}"/>
              </a:ext>
            </a:extLst>
          </p:cNvPr>
          <p:cNvSpPr>
            <a:spLocks noGrp="1"/>
          </p:cNvSpPr>
          <p:nvPr>
            <p:ph idx="1"/>
          </p:nvPr>
        </p:nvSpPr>
        <p:spPr>
          <a:xfrm>
            <a:off x="1711104" y="1959428"/>
            <a:ext cx="9680795" cy="3969785"/>
          </a:xfrm>
        </p:spPr>
        <p:txBody>
          <a:bodyPr>
            <a:normAutofit/>
          </a:bodyPr>
          <a:lstStyle/>
          <a:p>
            <a:pPr marL="0" indent="0">
              <a:buNone/>
            </a:pPr>
            <a:r>
              <a:rPr lang="es-ES_tradnl" sz="2400" dirty="0"/>
              <a:t>¿Por qué este valor de 0.5?</a:t>
            </a:r>
          </a:p>
          <a:p>
            <a:pPr marL="0" indent="0">
              <a:buNone/>
            </a:pPr>
            <a:endParaRPr lang="es-ES_tradnl" sz="2400" dirty="0"/>
          </a:p>
        </p:txBody>
      </p:sp>
    </p:spTree>
    <p:extLst>
      <p:ext uri="{BB962C8B-B14F-4D97-AF65-F5344CB8AC3E}">
        <p14:creationId xmlns:p14="http://schemas.microsoft.com/office/powerpoint/2010/main" val="13476482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pic>
        <p:nvPicPr>
          <p:cNvPr id="8" name="rect23421.png" descr="rect23421.png">
            <a:extLst>
              <a:ext uri="{FF2B5EF4-FFF2-40B4-BE49-F238E27FC236}">
                <a16:creationId xmlns:a16="http://schemas.microsoft.com/office/drawing/2014/main" id="{2B9D9434-BFF3-9800-7665-7687D2A66C5F}"/>
              </a:ext>
            </a:extLst>
          </p:cNvPr>
          <p:cNvPicPr>
            <a:picLocks noChangeAspect="1"/>
          </p:cNvPicPr>
          <p:nvPr/>
        </p:nvPicPr>
        <p:blipFill>
          <a:blip r:embed="rId3"/>
          <a:stretch>
            <a:fillRect/>
          </a:stretch>
        </p:blipFill>
        <p:spPr>
          <a:xfrm>
            <a:off x="2763624" y="1990166"/>
            <a:ext cx="6664752" cy="3853124"/>
          </a:xfrm>
          <a:prstGeom prst="rect">
            <a:avLst/>
          </a:prstGeom>
          <a:ln w="12700">
            <a:miter lim="400000"/>
          </a:ln>
        </p:spPr>
      </p:pic>
    </p:spTree>
    <p:extLst>
      <p:ext uri="{BB962C8B-B14F-4D97-AF65-F5344CB8AC3E}">
        <p14:creationId xmlns:p14="http://schemas.microsoft.com/office/powerpoint/2010/main" val="13101375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3" name="rect23423.png" descr="rect23423.png">
            <a:extLst>
              <a:ext uri="{FF2B5EF4-FFF2-40B4-BE49-F238E27FC236}">
                <a16:creationId xmlns:a16="http://schemas.microsoft.com/office/drawing/2014/main" id="{F4783C94-DD7C-8FC5-04EF-B06A05F40FE3}"/>
              </a:ext>
            </a:extLst>
          </p:cNvPr>
          <p:cNvPicPr>
            <a:picLocks noChangeAspect="1"/>
          </p:cNvPicPr>
          <p:nvPr/>
        </p:nvPicPr>
        <p:blipFill>
          <a:blip r:embed="rId3"/>
          <a:stretch>
            <a:fillRect/>
          </a:stretch>
        </p:blipFill>
        <p:spPr>
          <a:xfrm>
            <a:off x="2763623" y="1990166"/>
            <a:ext cx="6664752" cy="3853124"/>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39410788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4" name="rect23424.png" descr="rect23424.png">
            <a:extLst>
              <a:ext uri="{FF2B5EF4-FFF2-40B4-BE49-F238E27FC236}">
                <a16:creationId xmlns:a16="http://schemas.microsoft.com/office/drawing/2014/main" id="{37903901-5D43-2153-4A52-20EC8E159BD6}"/>
              </a:ext>
            </a:extLst>
          </p:cNvPr>
          <p:cNvPicPr>
            <a:picLocks noChangeAspect="1"/>
          </p:cNvPicPr>
          <p:nvPr/>
        </p:nvPicPr>
        <p:blipFill>
          <a:blip r:embed="rId3"/>
          <a:stretch>
            <a:fillRect/>
          </a:stretch>
        </p:blipFill>
        <p:spPr>
          <a:xfrm>
            <a:off x="2763623" y="1990166"/>
            <a:ext cx="6664752" cy="3853124"/>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18100386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La </a:t>
            </a:r>
            <a:r>
              <a:rPr lang="es-ES_tradnl" sz="2400" b="1" dirty="0">
                <a:solidFill>
                  <a:schemeClr val="accent2"/>
                </a:solidFill>
              </a:rPr>
              <a:t>curva ROC </a:t>
            </a:r>
            <a:r>
              <a:rPr lang="es-ES_tradnl" sz="2400" dirty="0"/>
              <a:t>(Característica Operativa del Receptor) nos permite ver, para cada valor de umbral, los dos tipos de errores. En el eje de las abscisas se utiliza la </a:t>
            </a:r>
            <a:r>
              <a:rPr lang="es-ES_tradnl" sz="2400" b="1" dirty="0">
                <a:solidFill>
                  <a:schemeClr val="accent1"/>
                </a:solidFill>
              </a:rPr>
              <a:t>tasa de falsos positivos</a:t>
            </a:r>
            <a:r>
              <a:rPr lang="es-ES_tradnl" sz="2400" dirty="0"/>
              <a:t> (o 1 - especificidad), y en el eje de las ordenadas, </a:t>
            </a:r>
            <a:r>
              <a:rPr lang="es-ES_tradnl" sz="2400" b="1" dirty="0">
                <a:solidFill>
                  <a:schemeClr val="accent4"/>
                </a:solidFill>
              </a:rPr>
              <a:t>la tasa de verdadero positivos </a:t>
            </a:r>
            <a:r>
              <a:rPr lang="es-ES_tradnl" sz="2400" dirty="0"/>
              <a:t>(sensibilidad).</a:t>
            </a:r>
          </a:p>
          <a:p>
            <a:pPr marL="0" indent="0">
              <a:buNone/>
            </a:pPr>
            <a:r>
              <a:rPr lang="es-ES_tradnl" sz="2400" dirty="0"/>
              <a:t>La curva se obtiene midiendo la sensibilidad y la especificidad para todos los valores de umbral de 0 a 1.</a:t>
            </a:r>
          </a:p>
        </p:txBody>
      </p:sp>
    </p:spTree>
    <p:extLst>
      <p:ext uri="{BB962C8B-B14F-4D97-AF65-F5344CB8AC3E}">
        <p14:creationId xmlns:p14="http://schemas.microsoft.com/office/powerpoint/2010/main" val="14845389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4D577-6C03-67CF-0C33-BFBAC41489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DE0338-9C25-A00B-ED04-A1C8A5162C72}"/>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26FD5E4C-C7D1-2754-53BF-3FC2AA4C07C9}"/>
              </a:ext>
            </a:extLst>
          </p:cNvPr>
          <p:cNvSpPr>
            <a:spLocks noGrp="1"/>
          </p:cNvSpPr>
          <p:nvPr>
            <p:ph type="ftr" sz="quarter" idx="11"/>
          </p:nvPr>
        </p:nvSpPr>
        <p:spPr/>
        <p:txBody>
          <a:bodyPr/>
          <a:lstStyle/>
          <a:p>
            <a:pPr>
              <a:spcAft>
                <a:spcPts val="600"/>
              </a:spcAft>
            </a:pPr>
            <a:r>
              <a:rPr lang="es-ES_tradnl" dirty="0"/>
              <a:t>Inteligencia Artificial – CEIA – FIUBA</a:t>
            </a:r>
          </a:p>
        </p:txBody>
      </p:sp>
      <p:pic>
        <p:nvPicPr>
          <p:cNvPr id="8" name="Picture 7" descr="A diagram of a graph&#10;&#10;AI-generated content may be incorrect.">
            <a:extLst>
              <a:ext uri="{FF2B5EF4-FFF2-40B4-BE49-F238E27FC236}">
                <a16:creationId xmlns:a16="http://schemas.microsoft.com/office/drawing/2014/main" id="{DFD64C66-500D-501B-7DF7-85C464D4DCA6}"/>
              </a:ext>
            </a:extLst>
          </p:cNvPr>
          <p:cNvPicPr>
            <a:picLocks noChangeAspect="1"/>
          </p:cNvPicPr>
          <p:nvPr/>
        </p:nvPicPr>
        <p:blipFill>
          <a:blip r:embed="rId3"/>
          <a:stretch>
            <a:fillRect/>
          </a:stretch>
        </p:blipFill>
        <p:spPr>
          <a:xfrm>
            <a:off x="812094" y="1986951"/>
            <a:ext cx="10468345" cy="3875801"/>
          </a:xfrm>
          <a:prstGeom prst="rect">
            <a:avLst/>
          </a:prstGeom>
        </p:spPr>
      </p:pic>
    </p:spTree>
    <p:extLst>
      <p:ext uri="{BB962C8B-B14F-4D97-AF65-F5344CB8AC3E}">
        <p14:creationId xmlns:p14="http://schemas.microsoft.com/office/powerpoint/2010/main" val="8415924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EFD13-7E6E-3CEA-BE5C-54DCEFF6D3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AE739-31E0-F523-7872-4ACB0A34C1CC}"/>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92418CF0-6DEB-B42E-F522-AA88C085A7CD}"/>
              </a:ext>
            </a:extLst>
          </p:cNvPr>
          <p:cNvSpPr>
            <a:spLocks noGrp="1"/>
          </p:cNvSpPr>
          <p:nvPr>
            <p:ph type="ftr" sz="quarter" idx="11"/>
          </p:nvPr>
        </p:nvSpPr>
        <p:spPr/>
        <p:txBody>
          <a:bodyPr/>
          <a:lstStyle/>
          <a:p>
            <a:pPr>
              <a:spcAft>
                <a:spcPts val="600"/>
              </a:spcAft>
            </a:pPr>
            <a:r>
              <a:rPr lang="es-ES_tradnl" dirty="0"/>
              <a:t>Inteligencia Artificial – CEIA – FIUBA</a:t>
            </a:r>
          </a:p>
        </p:txBody>
      </p:sp>
      <p:pic>
        <p:nvPicPr>
          <p:cNvPr id="8" name="Picture 7">
            <a:extLst>
              <a:ext uri="{FF2B5EF4-FFF2-40B4-BE49-F238E27FC236}">
                <a16:creationId xmlns:a16="http://schemas.microsoft.com/office/drawing/2014/main" id="{C7CAE43D-7AEB-65B6-8281-A33448A13D58}"/>
              </a:ext>
            </a:extLst>
          </p:cNvPr>
          <p:cNvPicPr>
            <a:picLocks noChangeAspect="1"/>
          </p:cNvPicPr>
          <p:nvPr/>
        </p:nvPicPr>
        <p:blipFill>
          <a:blip r:embed="rId3"/>
          <a:srcRect/>
          <a:stretch/>
        </p:blipFill>
        <p:spPr>
          <a:xfrm>
            <a:off x="812095" y="1986951"/>
            <a:ext cx="10468342" cy="3875801"/>
          </a:xfrm>
          <a:prstGeom prst="rect">
            <a:avLst/>
          </a:prstGeom>
        </p:spPr>
      </p:pic>
    </p:spTree>
    <p:extLst>
      <p:ext uri="{BB962C8B-B14F-4D97-AF65-F5344CB8AC3E}">
        <p14:creationId xmlns:p14="http://schemas.microsoft.com/office/powerpoint/2010/main" val="3348978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5163671" y="1959428"/>
            <a:ext cx="6228229" cy="3969785"/>
          </a:xfrm>
        </p:spPr>
        <p:txBody>
          <a:bodyPr>
            <a:normAutofit/>
          </a:bodyPr>
          <a:lstStyle/>
          <a:p>
            <a:r>
              <a:rPr lang="es-ES_tradnl" sz="2400" b="1" dirty="0">
                <a:solidFill>
                  <a:schemeClr val="accent4"/>
                </a:solidFill>
              </a:rPr>
              <a:t>A:</a:t>
            </a:r>
            <a:r>
              <a:rPr lang="es-ES_tradnl" sz="2400" dirty="0"/>
              <a:t> La curva de un clasificador perfecto.</a:t>
            </a:r>
          </a:p>
          <a:p>
            <a:r>
              <a:rPr lang="es-ES_tradnl" sz="2400" b="1" dirty="0">
                <a:solidFill>
                  <a:schemeClr val="accent6"/>
                </a:solidFill>
              </a:rPr>
              <a:t>B:</a:t>
            </a:r>
            <a:r>
              <a:rPr lang="es-ES_tradnl" sz="2400" dirty="0"/>
              <a:t> La curva de un clasificador estándar.</a:t>
            </a:r>
          </a:p>
          <a:p>
            <a:r>
              <a:rPr lang="es-ES_tradnl" sz="2400" b="1" dirty="0">
                <a:solidFill>
                  <a:srgbClr val="00B050"/>
                </a:solidFill>
              </a:rPr>
              <a:t>C:</a:t>
            </a:r>
            <a:r>
              <a:rPr lang="es-ES_tradnl" sz="2400" dirty="0">
                <a:solidFill>
                  <a:srgbClr val="00B050"/>
                </a:solidFill>
              </a:rPr>
              <a:t> </a:t>
            </a:r>
            <a:r>
              <a:rPr lang="es-ES_tradnl" sz="2400" dirty="0"/>
              <a:t>La curva de un clasificador que adivina (el peor caso)</a:t>
            </a:r>
          </a:p>
          <a:p>
            <a:pPr marL="0" indent="0">
              <a:buNone/>
            </a:pPr>
            <a:r>
              <a:rPr lang="es-ES_tradnl" sz="2400" i="1" dirty="0">
                <a:solidFill>
                  <a:schemeClr val="accent3">
                    <a:lumMod val="75000"/>
                  </a:schemeClr>
                </a:solidFill>
              </a:rPr>
              <a:t>La curva ROC permite encontrar el valor de umbral que dé el mejor resultado</a:t>
            </a:r>
          </a:p>
          <a:p>
            <a:pPr marL="0" indent="0">
              <a:buNone/>
            </a:pPr>
            <a:r>
              <a:rPr lang="es-ES_tradnl" sz="2400" dirty="0"/>
              <a:t>Además, permite comparar clasificadores sin preocuparnos por el valor del umbral elegido.</a:t>
            </a:r>
          </a:p>
        </p:txBody>
      </p:sp>
      <p:pic>
        <p:nvPicPr>
          <p:cNvPr id="3" name="Picture 2">
            <a:extLst>
              <a:ext uri="{FF2B5EF4-FFF2-40B4-BE49-F238E27FC236}">
                <a16:creationId xmlns:a16="http://schemas.microsoft.com/office/drawing/2014/main" id="{6E127A12-2F6B-077B-E2F3-FC349C205D18}"/>
              </a:ext>
            </a:extLst>
          </p:cNvPr>
          <p:cNvPicPr>
            <a:picLocks noChangeAspect="1"/>
          </p:cNvPicPr>
          <p:nvPr/>
        </p:nvPicPr>
        <p:blipFill>
          <a:blip r:embed="rId3"/>
          <a:stretch>
            <a:fillRect/>
          </a:stretch>
        </p:blipFill>
        <p:spPr>
          <a:xfrm>
            <a:off x="800100" y="2144790"/>
            <a:ext cx="4116912" cy="3669294"/>
          </a:xfrm>
          <a:prstGeom prst="rect">
            <a:avLst/>
          </a:prstGeom>
        </p:spPr>
      </p:pic>
    </p:spTree>
    <p:extLst>
      <p:ext uri="{BB962C8B-B14F-4D97-AF65-F5344CB8AC3E}">
        <p14:creationId xmlns:p14="http://schemas.microsoft.com/office/powerpoint/2010/main" val="2957767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dirty="0"/>
                  <a:t>En el caso de respuestas booleanas, por ejemplo, si una persona tiene </a:t>
                </a:r>
                <a:r>
                  <a:rPr lang="es-ES" sz="2400" b="1" dirty="0">
                    <a:solidFill>
                      <a:schemeClr val="accent3"/>
                    </a:solidFill>
                  </a:rPr>
                  <a:t>ACV</a:t>
                </a:r>
                <a:r>
                  <a:rPr lang="es-ES" sz="2400" dirty="0"/>
                  <a:t> (igual a 1) o no (igual a 0), podemos mostrar que un modelo de regresión lineal es, de hecho, una </a:t>
                </a:r>
                <a:r>
                  <a:rPr lang="es-ES" sz="2400" b="1" dirty="0">
                    <a:solidFill>
                      <a:schemeClr val="accent6">
                        <a:lumMod val="60000"/>
                        <a:lumOff val="40000"/>
                      </a:schemeClr>
                    </a:solidFill>
                  </a:rPr>
                  <a:t>estimación de la probabilidad </a:t>
                </a:r>
                <a:r>
                  <a:rPr lang="es-ES" sz="2400" dirty="0"/>
                  <a:t>de tener </a:t>
                </a:r>
                <a:r>
                  <a:rPr lang="es-ES" sz="2400" b="1" dirty="0">
                    <a:solidFill>
                      <a:schemeClr val="accent3"/>
                    </a:solidFill>
                  </a:rPr>
                  <a:t>ACV</a:t>
                </a:r>
                <a:r>
                  <a:rPr lang="es-ES" sz="2400" dirty="0"/>
                  <a:t> dado un conjunto de entradas:</a:t>
                </a:r>
                <a:br>
                  <a:rPr lang="es-ES" sz="2400" dirty="0"/>
                </a:br>
                <a:endParaRPr lang="es-ES" sz="2400" dirty="0"/>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𝐴𝐶𝑉</m:t>
                          </m:r>
                          <m:r>
                            <a:rPr lang="en-US" sz="2400" b="0" i="1" smtClean="0">
                              <a:latin typeface="Cambria Math" panose="02040503050406030204" pitchFamily="18" charset="0"/>
                            </a:rPr>
                            <m:t>=1</m:t>
                          </m:r>
                        </m:e>
                        <m:e>
                          <m:r>
                            <a:rPr lang="en-US" sz="2400" b="1" i="1" smtClean="0">
                              <a:latin typeface="Cambria Math" panose="02040503050406030204" pitchFamily="18" charset="0"/>
                            </a:rPr>
                            <m:t>𝑿</m:t>
                          </m:r>
                        </m:e>
                      </m:d>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𝑾</m:t>
                          </m:r>
                        </m:e>
                        <m:sup>
                          <m:r>
                            <a:rPr lang="en-US" sz="2400" b="1" i="1">
                              <a:latin typeface="Cambria Math" panose="02040503050406030204" pitchFamily="18" charset="0"/>
                            </a:rPr>
                            <m:t>𝑻</m:t>
                          </m:r>
                        </m:sup>
                      </m:sSup>
                      <m:r>
                        <a:rPr lang="en-US" sz="2400" b="1" i="1">
                          <a:latin typeface="Cambria Math" panose="02040503050406030204" pitchFamily="18" charset="0"/>
                        </a:rPr>
                        <m:t>𝑿</m:t>
                      </m:r>
                    </m:oMath>
                  </m:oMathPara>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30188"/>
                <a:ext cx="10691265" cy="4354925"/>
              </a:xfrm>
              <a:blipFill>
                <a:blip r:embed="rId3"/>
                <a:stretch>
                  <a:fillRect l="-949" t="-872" r="-830"/>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10919196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 - AUC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5163671" y="1959428"/>
            <a:ext cx="6228229" cy="3969785"/>
          </a:xfrm>
        </p:spPr>
        <p:txBody>
          <a:bodyPr>
            <a:normAutofit fontScale="92500" lnSpcReduction="20000"/>
          </a:bodyPr>
          <a:lstStyle/>
          <a:p>
            <a:pPr marL="0" indent="0">
              <a:buNone/>
            </a:pPr>
            <a:r>
              <a:rPr lang="es-ES_tradnl" sz="2600" dirty="0"/>
              <a:t>Si queremos resumir esta curva en una métrica, podemos calcular el </a:t>
            </a:r>
            <a:r>
              <a:rPr lang="es-ES_tradnl" sz="2600" b="1" dirty="0">
                <a:solidFill>
                  <a:schemeClr val="accent1">
                    <a:lumMod val="75000"/>
                  </a:schemeClr>
                </a:solidFill>
              </a:rPr>
              <a:t>área bajo la curva (AUC):</a:t>
            </a:r>
            <a:br>
              <a:rPr lang="es-ES_tradnl" sz="2600" dirty="0"/>
            </a:br>
            <a:endParaRPr lang="es-ES_tradnl" sz="2600" dirty="0"/>
          </a:p>
          <a:p>
            <a:r>
              <a:rPr lang="es-ES_tradnl" sz="2600" b="1" dirty="0">
                <a:solidFill>
                  <a:schemeClr val="accent4"/>
                </a:solidFill>
              </a:rPr>
              <a:t>Modelo A</a:t>
            </a:r>
            <a:r>
              <a:rPr lang="es-ES_tradnl" sz="2600" dirty="0"/>
              <a:t> tendrá un AUC = 1</a:t>
            </a:r>
          </a:p>
          <a:p>
            <a:r>
              <a:rPr lang="es-ES_tradnl" sz="2600" b="1" dirty="0">
                <a:solidFill>
                  <a:schemeClr val="accent6"/>
                </a:solidFill>
              </a:rPr>
              <a:t>Modelo B</a:t>
            </a:r>
            <a:r>
              <a:rPr lang="es-ES_tradnl" sz="2600" dirty="0"/>
              <a:t> tendrá un 0.5 &lt; AUC &lt; 1</a:t>
            </a:r>
          </a:p>
          <a:p>
            <a:r>
              <a:rPr lang="es-ES_tradnl" sz="2600" b="1" dirty="0">
                <a:solidFill>
                  <a:srgbClr val="00B050"/>
                </a:solidFill>
              </a:rPr>
              <a:t>Modelo C</a:t>
            </a:r>
            <a:r>
              <a:rPr lang="es-ES_tradnl" sz="2600" dirty="0">
                <a:solidFill>
                  <a:srgbClr val="00B050"/>
                </a:solidFill>
              </a:rPr>
              <a:t> </a:t>
            </a:r>
            <a:r>
              <a:rPr lang="es-ES_tradnl" sz="2600" dirty="0"/>
              <a:t>tendrá un AUC = 0.5</a:t>
            </a:r>
            <a:br>
              <a:rPr lang="es-ES_tradnl" sz="2600" dirty="0"/>
            </a:br>
            <a:br>
              <a:rPr lang="es-ES_tradnl" sz="2600" dirty="0"/>
            </a:br>
            <a:br>
              <a:rPr lang="es-ES_tradnl" sz="2600" dirty="0"/>
            </a:br>
            <a:endParaRPr lang="es-ES_tradnl" sz="2400" dirty="0">
              <a:solidFill>
                <a:schemeClr val="accent2"/>
              </a:solidFill>
            </a:endParaRPr>
          </a:p>
        </p:txBody>
      </p:sp>
      <p:pic>
        <p:nvPicPr>
          <p:cNvPr id="3" name="Picture 2">
            <a:extLst>
              <a:ext uri="{FF2B5EF4-FFF2-40B4-BE49-F238E27FC236}">
                <a16:creationId xmlns:a16="http://schemas.microsoft.com/office/drawing/2014/main" id="{6E127A12-2F6B-077B-E2F3-FC349C205D18}"/>
              </a:ext>
            </a:extLst>
          </p:cNvPr>
          <p:cNvPicPr>
            <a:picLocks noChangeAspect="1"/>
          </p:cNvPicPr>
          <p:nvPr/>
        </p:nvPicPr>
        <p:blipFill>
          <a:blip r:embed="rId3"/>
          <a:stretch>
            <a:fillRect/>
          </a:stretch>
        </p:blipFill>
        <p:spPr>
          <a:xfrm>
            <a:off x="800100" y="2144790"/>
            <a:ext cx="4116912" cy="3669294"/>
          </a:xfrm>
          <a:prstGeom prst="rect">
            <a:avLst/>
          </a:prstGeom>
        </p:spPr>
      </p:pic>
    </p:spTree>
    <p:extLst>
      <p:ext uri="{BB962C8B-B14F-4D97-AF65-F5344CB8AC3E}">
        <p14:creationId xmlns:p14="http://schemas.microsoft.com/office/powerpoint/2010/main" val="2981683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 Logística</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79109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18062</TotalTime>
  <Words>5731</Words>
  <Application>Microsoft Macintosh PowerPoint</Application>
  <PresentationFormat>Widescreen</PresentationFormat>
  <Paragraphs>1069</Paragraphs>
  <Slides>80</Slides>
  <Notes>80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Arial</vt:lpstr>
      <vt:lpstr>Calibri</vt:lpstr>
      <vt:lpstr>Calisto MT</vt:lpstr>
      <vt:lpstr>Cambria Math</vt:lpstr>
      <vt:lpstr>Univers Condensed</vt:lpstr>
      <vt:lpstr>ChronicleVTI</vt:lpstr>
      <vt:lpstr>Clasificadores</vt:lpstr>
      <vt:lpstr>Clasificación</vt:lpstr>
      <vt:lpstr>Clasificación</vt:lpstr>
      <vt:lpstr>Clasificación</vt:lpstr>
      <vt:lpstr>Clasificación</vt:lpstr>
      <vt:lpstr>Clasificación</vt:lpstr>
      <vt:lpstr>Clasificación</vt:lpstr>
      <vt:lpstr>Clasificación</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 - Ajuste</vt:lpstr>
      <vt:lpstr>Regresión Logística - Ajuste</vt:lpstr>
      <vt:lpstr>Regresión Logística - Ajuste</vt:lpstr>
      <vt:lpstr>Regresión Logística Múltiple</vt:lpstr>
      <vt:lpstr>Regresión Logística MultiClase</vt:lpstr>
      <vt:lpstr>Regresión Logística MultiClase</vt:lpstr>
      <vt:lpstr>Regresión Logística MultiClase</vt:lpstr>
      <vt:lpstr>Regresión Logística MultiClase</vt:lpstr>
      <vt:lpstr>Regresión Logística Multi-Clase</vt:lpstr>
      <vt:lpstr>Clasificación</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Métricas de clasificación</vt:lpstr>
      <vt:lpstr>Clasificación</vt:lpstr>
      <vt:lpstr>Métricas de clasificación</vt:lpstr>
      <vt:lpstr>Métricas de clasificación</vt:lpstr>
      <vt:lpstr>Métricas de clasificación</vt:lpstr>
      <vt:lpstr>Métricas de clasificación</vt:lpstr>
      <vt:lpstr>Métricas de clasificación</vt:lpstr>
      <vt:lpstr>Métricas de clasificación</vt:lpstr>
      <vt:lpstr>Métricas de clasificación</vt:lpstr>
      <vt:lpstr>Métricas de clasificación</vt:lpstr>
      <vt:lpstr>Métricas de clasificación</vt:lpstr>
      <vt:lpstr>Métricas de clasificación</vt:lpstr>
      <vt:lpstr>Curva ROC</vt:lpstr>
      <vt:lpstr>Curva ROC</vt:lpstr>
      <vt:lpstr>Curva ROC</vt:lpstr>
      <vt:lpstr>Curva ROC</vt:lpstr>
      <vt:lpstr>Curva ROC</vt:lpstr>
      <vt:lpstr>Curva ROC</vt:lpstr>
      <vt:lpstr>Curva ROC</vt:lpstr>
      <vt:lpstr>Curva ROC</vt:lpstr>
      <vt:lpstr>Curva ROC</vt:lpstr>
      <vt:lpstr>Curva ROC</vt:lpstr>
      <vt:lpstr>Curva ROC</vt:lpstr>
      <vt:lpstr>Curva ROC - AUC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369</cp:revision>
  <dcterms:created xsi:type="dcterms:W3CDTF">2024-01-28T21:07:34Z</dcterms:created>
  <dcterms:modified xsi:type="dcterms:W3CDTF">2025-04-10T00:50:08Z</dcterms:modified>
</cp:coreProperties>
</file>